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eg" ContentType="image/jpeg"/>
  <Default Extension="rels" ContentType="application/vnd.openxmlformats-package.relationships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docProps/core.xml" ContentType="application/vnd.openxmlformats-package.core-properties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app.xml" ContentType="application/vnd.openxmlformats-officedocument.extended-properti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"/>
  </p:notesMasterIdLst>
  <p:sldIdLst>
    <p:sldId id="269" r:id="rId3"/>
    <p:sldId id="263" r:id="rId4"/>
    <p:sldId id="278" r:id="rId5"/>
    <p:sldId id="27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3450"/>
    <a:srgbClr val="002060"/>
    <a:srgbClr val="E94010"/>
    <a:srgbClr val="0C58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tableStyles" Target="tableStyles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 noEditPoints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 noEditPoints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BF754-9629-4DC8-8C7E-5EEB879C0D8B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 noEditPoints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 noEditPoints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 noEditPoints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 noEditPoints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F9F80A-4E32-4FB6-9BF7-2A043154967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40B1ACAA-B20F-47C4-98F2-C24D24C6D7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EditPoints="1"/>
          </p:cNvSpPr>
          <p:nvPr>
            <p:ph type="sldImg"/>
          </p:nvPr>
        </p:nvSpPr>
        <p:spPr/>
        <p:txBody>
          <a:bodyPr/>
          <a:lstStyle/>
          <a:p/>
        </p:txBody>
      </p:sp>
      <p:sp>
        <p:nvSpPr>
          <p:cNvPr id="3" name="Заметки 2"/>
          <p:cNvSpPr>
            <a:spLocks noGrp="1" noEditPoint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 noEditPoints="1"/>
          </p:cNvSpPr>
          <p:nvPr>
            <p:ph type="sldNum" sz="quarter" idx="10"/>
          </p:nvPr>
        </p:nvSpPr>
        <p:spPr/>
        <p:txBody>
          <a:bodyPr/>
          <a:lstStyle/>
          <a:p>
            <a:fld id="{59F9F80A-4E32-4FB6-9BF7-2A04315496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37D5DD90-DC89-4E4E-971E-0EF090947E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29C35C72-8A1C-4D5C-B5D5-9A03A4DC2C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8D9FC0C7-CB70-46B9-BA8D-382F69E69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 noEditPoints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A769B8E1-BC4B-439B-A657-FD60AEC6096B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BDF04705-AF67-4A15-8B32-1A31AD0E1B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dt="0"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 noEditPoints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A769B8E1-BC4B-439B-A657-FD60AEC6096B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BDF04705-AF67-4A15-8B32-1A31AD0E1B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dt="0"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 noEditPoints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 noEditPoints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A769B8E1-BC4B-439B-A657-FD60AEC6096B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BDF04705-AF67-4A15-8B32-1A31AD0E1B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dt="0"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 noEditPoints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A769B8E1-BC4B-439B-A657-FD60AEC6096B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BDF04705-AF67-4A15-8B32-1A31AD0E1B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dt="0"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 noEditPoints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A769B8E1-BC4B-439B-A657-FD60AEC6096B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BDF04705-AF67-4A15-8B32-1A31AD0E1B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dt="0"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 noEditPoints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 noEditPoints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A769B8E1-BC4B-439B-A657-FD60AEC6096B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BDF04705-AF67-4A15-8B32-1A31AD0E1B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dt="0"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 noEditPoints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 noEditPoints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 noEditPoints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 noEditPoints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A769B8E1-BC4B-439B-A657-FD60AEC6096B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BDF04705-AF67-4A15-8B32-1A31AD0E1B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dt="0"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A769B8E1-BC4B-439B-A657-FD60AEC6096B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BDF04705-AF67-4A15-8B32-1A31AD0E1B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dt="0" sldNum="0"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A769B8E1-BC4B-439B-A657-FD60AEC6096B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BDF04705-AF67-4A15-8B32-1A31AD0E1B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dt="0"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 noEditPoints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 noEditPoints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A769B8E1-BC4B-439B-A657-FD60AEC6096B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BDF04705-AF67-4A15-8B32-1A31AD0E1B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dt="0"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 noEditPoints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/>
          </a:p>
        </p:txBody>
      </p:sp>
      <p:sp>
        <p:nvSpPr>
          <p:cNvPr id="4" name="Текст 3"/>
          <p:cNvSpPr>
            <a:spLocks noGrp="1" noEditPoints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A769B8E1-BC4B-439B-A657-FD60AEC6096B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BDF04705-AF67-4A15-8B32-1A31AD0E1B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dt="0" sldNum="0" hdr="0" ftr="0"/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 noEditPoints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 noEditPoints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9B8E1-BC4B-439B-A657-FD60AEC6096B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 noEditPoints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 noEditPoints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04705-AF67-4A15-8B32-1A31AD0E1B1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 panose="020B0604020202020204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hyperlink" Target="mailto:olesya.senina00@mail.ru" TargetMode="External"/><Relationship Id="rId5" Type="http://schemas.openxmlformats.org/officeDocument/2006/relationships/slideLayout" Target="../slideLayouts/slideLayout2.xml"/><Relationship Id="rId6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jpeg"/><Relationship Id="rId3" Type="http://schemas.openxmlformats.org/officeDocument/2006/relationships/image" Target="../media/image6.png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image" Target="../media/image8.jpeg"/><Relationship Id="rId3" Type="http://schemas.openxmlformats.org/officeDocument/2006/relationships/image" Target="../media/image9.png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image" Target="../media/image11.png"/><Relationship Id="rId3" Type="http://schemas.openxmlformats.org/officeDocument/2006/relationships/image" Target="../media/image12.jpe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6" Type="http://schemas.openxmlformats.org/officeDocument/2006/relationships/image" Target="../media/image15.png"/><Relationship Id="rId7" Type="http://schemas.openxmlformats.org/officeDocument/2006/relationships/image" Target="../media/image16.png"/><Relationship Id="rId8" Type="http://schemas.openxmlformats.org/officeDocument/2006/relationships/slideLayout" Target="../slideLayouts/slideLayout2.xml"/><Relationship Id="rId9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246308" y="1444291"/>
            <a:ext cx="969938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0" dirty="0" smtClean="0">
                <a:solidFill>
                  <a:srgbClr val="1C3450"/>
                </a:solidFill>
                <a:effectLst/>
                <a:latin typeface="Arial" pitchFamily="34" charset="0" panose="020B0604020202020204"/>
              </a:rPr>
              <a:t>Современные возможности оказания медико-генетической помощи на примере семьи с</a:t>
            </a:r>
            <a:r>
              <a:rPr lang="ru-RU" sz="2800" b="1" dirty="0">
                <a:solidFill>
                  <a:srgbClr val="1C3450"/>
                </a:solidFill>
              </a:rPr>
              <a:t> </a:t>
            </a:r>
            <a:r>
              <a:rPr lang="ru-RU" sz="2800" b="1" i="0" dirty="0" smtClean="0">
                <a:solidFill>
                  <a:srgbClr val="1C3450"/>
                </a:solidFill>
                <a:effectLst/>
                <a:latin typeface="Arial" pitchFamily="34" charset="0" panose="020B0604020202020204"/>
              </a:rPr>
              <a:t>редким наследственным синдромом ЕЕС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0" y="-2485"/>
            <a:ext cx="9355683" cy="935465"/>
          </a:xfrm>
          <a:prstGeom prst="rect">
            <a:avLst/>
          </a:prstGeom>
          <a:solidFill>
            <a:srgbClr val="1C34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641963" y="3046579"/>
            <a:ext cx="6908073" cy="584775"/>
          </a:xfrm>
          <a:prstGeom prst="rect">
            <a:avLst/>
          </a:prstGeom>
          <a:blipFill>
            <a:blip r:embed="rId1"/>
            <a:srcRect l="0" t="0" r="0" b="0"/>
            <a:stretch>
              <a:fillRect l="0" t="-3125" r="0" b="-11458"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87362" y="3861995"/>
            <a:ext cx="10617274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sz="1400" b="0" i="1" dirty="0" smtClean="0">
                <a:solidFill>
                  <a:srgbClr val="0C58A2"/>
                </a:solidFill>
                <a:effectLst/>
                <a:latin typeface="Arial" pitchFamily="34" charset="0" panose="020B0604020202020204"/>
              </a:rPr>
              <a:t>1 – Федеральное государственное автономное образовательное учреждение высшего</a:t>
            </a:r>
            <a:r>
              <a:rPr lang="ru-RU" sz="1400" i="1" dirty="0">
                <a:solidFill>
                  <a:srgbClr val="0C58A2"/>
                </a:solidFill>
              </a:rPr>
              <a:t> </a:t>
            </a:r>
            <a:r>
              <a:rPr lang="ru-RU" sz="1400" b="0" i="1" dirty="0" smtClean="0">
                <a:solidFill>
                  <a:srgbClr val="0C58A2"/>
                </a:solidFill>
                <a:effectLst/>
                <a:latin typeface="Arial" pitchFamily="34" charset="0" panose="020B0604020202020204"/>
              </a:rPr>
              <a:t>образования Первый Московский государственный медицинский университет имени И. М.</a:t>
            </a:r>
            <a:r>
              <a:rPr lang="ru-RU" sz="1400" i="1" dirty="0">
                <a:solidFill>
                  <a:srgbClr val="0C58A2"/>
                </a:solidFill>
              </a:rPr>
              <a:t> </a:t>
            </a:r>
            <a:r>
              <a:rPr lang="ru-RU" sz="1400" b="0" i="1" dirty="0" smtClean="0">
                <a:solidFill>
                  <a:srgbClr val="0C58A2"/>
                </a:solidFill>
                <a:effectLst/>
                <a:latin typeface="Arial" pitchFamily="34" charset="0" panose="020B0604020202020204"/>
              </a:rPr>
              <a:t>Сеченова Министерства здравоохранения Российской Федерации (</a:t>
            </a:r>
            <a:r>
              <a:rPr lang="ru-RU" sz="1400" b="0" i="1" dirty="0" err="1" smtClean="0">
                <a:solidFill>
                  <a:srgbClr val="0C58A2"/>
                </a:solidFill>
                <a:effectLst/>
                <a:latin typeface="Arial" pitchFamily="34" charset="0" panose="020B0604020202020204"/>
              </a:rPr>
              <a:t>Сеченовский</a:t>
            </a:r>
            <a:r>
              <a:rPr lang="ru-RU" sz="1400" i="1" dirty="0">
                <a:solidFill>
                  <a:srgbClr val="0C58A2"/>
                </a:solidFill>
              </a:rPr>
              <a:t> </a:t>
            </a:r>
            <a:r>
              <a:rPr lang="ru-RU" sz="1400" b="0" i="1" dirty="0" smtClean="0">
                <a:solidFill>
                  <a:srgbClr val="0C58A2"/>
                </a:solidFill>
                <a:effectLst/>
                <a:latin typeface="Arial" pitchFamily="34" charset="0" panose="020B0604020202020204"/>
              </a:rPr>
              <a:t>университет), 119991, ул. Трубецкая 8/2, г. Москва, РФ</a:t>
            </a:r>
            <a:endParaRPr lang="ru-RU" sz="1400" i="1" dirty="0">
              <a:solidFill>
                <a:srgbClr val="0C58A2"/>
              </a:solidFill>
            </a:endParaRPr>
          </a:p>
          <a:p>
            <a:pPr algn="ctr">
              <a:spcBef>
                <a:spcPts val="600"/>
              </a:spcBef>
            </a:pPr>
            <a:r>
              <a:rPr lang="ru-RU" sz="1400" b="0" i="1" dirty="0" smtClean="0">
                <a:solidFill>
                  <a:srgbClr val="0C58A2"/>
                </a:solidFill>
                <a:effectLst/>
                <a:latin typeface="Arial" pitchFamily="34" charset="0" panose="020B0604020202020204"/>
              </a:rPr>
              <a:t>2 – Государственный научный центр Российской Федерации Федеральное государственное</a:t>
            </a:r>
            <a:r>
              <a:rPr lang="ru-RU" sz="1400" i="1" dirty="0">
                <a:solidFill>
                  <a:srgbClr val="0C58A2"/>
                </a:solidFill>
              </a:rPr>
              <a:t> </a:t>
            </a:r>
            <a:r>
              <a:rPr lang="ru-RU" sz="1400" b="0" i="1" dirty="0" smtClean="0">
                <a:solidFill>
                  <a:srgbClr val="0C58A2"/>
                </a:solidFill>
                <a:effectLst/>
                <a:latin typeface="Arial" pitchFamily="34" charset="0" panose="020B0604020202020204"/>
              </a:rPr>
              <a:t>бюджетное научное учреждение «Российский научный центр хирургии имени академика</a:t>
            </a:r>
            <a:r>
              <a:rPr lang="ru-RU" sz="1400" i="1" dirty="0">
                <a:solidFill>
                  <a:srgbClr val="0C58A2"/>
                </a:solidFill>
              </a:rPr>
              <a:t> </a:t>
            </a:r>
            <a:r>
              <a:rPr lang="ru-RU" sz="1400" b="0" i="1" dirty="0" smtClean="0">
                <a:solidFill>
                  <a:srgbClr val="0C58A2"/>
                </a:solidFill>
                <a:effectLst/>
                <a:latin typeface="Arial" pitchFamily="34" charset="0" panose="020B0604020202020204"/>
              </a:rPr>
              <a:t>Б.В. Петровского», 119435, </a:t>
            </a:r>
            <a:r>
              <a:rPr lang="ru-RU" sz="1400" b="0" i="1" dirty="0" err="1" smtClean="0">
                <a:solidFill>
                  <a:srgbClr val="0C58A2"/>
                </a:solidFill>
                <a:effectLst/>
                <a:latin typeface="Arial" pitchFamily="34" charset="0" panose="020B0604020202020204"/>
              </a:rPr>
              <a:t>Абрикосовский</a:t>
            </a:r>
            <a:r>
              <a:rPr lang="ru-RU" sz="1400" b="0" i="1" dirty="0" smtClean="0">
                <a:solidFill>
                  <a:srgbClr val="0C58A2"/>
                </a:solidFill>
                <a:effectLst/>
                <a:latin typeface="Arial" pitchFamily="34" charset="0" panose="020B0604020202020204"/>
              </a:rPr>
              <a:t> переулок 2, г. Москва, РФ</a:t>
            </a:r>
            <a:endParaRPr lang="ru-RU" sz="1400" i="1" dirty="0">
              <a:solidFill>
                <a:srgbClr val="0C58A2"/>
              </a:solidFill>
            </a:endParaRPr>
          </a:p>
          <a:p>
            <a:pPr algn="ctr">
              <a:spcBef>
                <a:spcPts val="600"/>
              </a:spcBef>
            </a:pPr>
            <a:r>
              <a:rPr lang="ru-RU" sz="1400" b="0" i="1" dirty="0" smtClean="0">
                <a:solidFill>
                  <a:srgbClr val="0C58A2"/>
                </a:solidFill>
                <a:effectLst/>
                <a:latin typeface="Arial" pitchFamily="34" charset="0" panose="020B0604020202020204"/>
              </a:rPr>
              <a:t>3 – Федеральное государственное бюджетное научное учреждение «Медико-генетический</a:t>
            </a:r>
            <a:r>
              <a:rPr lang="ru-RU" sz="1400" i="1" dirty="0">
                <a:solidFill>
                  <a:srgbClr val="0C58A2"/>
                </a:solidFill>
              </a:rPr>
              <a:t> </a:t>
            </a:r>
            <a:r>
              <a:rPr lang="ru-RU" sz="1400" b="0" i="1" dirty="0" smtClean="0">
                <a:solidFill>
                  <a:srgbClr val="0C58A2"/>
                </a:solidFill>
                <a:effectLst/>
                <a:latin typeface="Arial" pitchFamily="34" charset="0" panose="020B0604020202020204"/>
              </a:rPr>
              <a:t>научный центр имени академика Н.П. Бочкова», 115522, ул. Москворечье, д. 1, г. Москва,</a:t>
            </a:r>
            <a:r>
              <a:rPr lang="ru-RU" sz="1400" i="1" dirty="0">
                <a:solidFill>
                  <a:srgbClr val="0C58A2"/>
                </a:solidFill>
              </a:rPr>
              <a:t> </a:t>
            </a:r>
            <a:r>
              <a:rPr lang="ru-RU" sz="1400" b="0" i="1" dirty="0" smtClean="0">
                <a:solidFill>
                  <a:srgbClr val="0C58A2"/>
                </a:solidFill>
                <a:effectLst/>
                <a:latin typeface="Arial" pitchFamily="34" charset="0" panose="020B0604020202020204"/>
              </a:rPr>
              <a:t>РФ</a:t>
            </a:r>
            <a:endParaRPr lang="ru-RU" sz="1400" i="1" dirty="0">
              <a:solidFill>
                <a:srgbClr val="0C58A2"/>
              </a:solidFill>
            </a:endParaRPr>
          </a:p>
        </p:txBody>
      </p:sp>
      <p:sp>
        <p:nvSpPr>
          <p:cNvPr id="13" name="AutoShape 2" descr="data:image/png;base64,iVBORw0KGgoAAAANSUhEUgAADbUAAAmxCAYAAADczvRrAAAAAXNSR0IArs4c6QAAIABJREFUeF7s2zENAAAMw7CVP+mxyOURqGTtzc4RIECAAAECBAgQIECAAAECBAgQIECAAAECBAgQIECAAAECBAgQIECAAAECBAgQIECAAAECBAgQIECAAIFIYNGOGQIECBAgQIAAAQIECBAgQIAAAQIECBAgQIAAAQIECBAgQIAAAQIECBAgQIAAAQIECBAgQIAAAQIECBAgcKI2T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FQxfLfAAAgAElEQVQ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OTFqVcAACAASURBV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IAAAQIECBAgQIAAAQKiNj9AgAABAgQIECBAgAABAgQIECBAgAABAgQIECBAgAABAgQIECBAgAABAgQIECBAgAABAgQIECBAgAABApmAqC2jNkSAAAECBAgQIECAAAECBAgQIECAAAECBAgQIECAAAECBAgQIECAAAECBAgQIECAAAECBAgQIECAAAECojY/QIAAAQIECBAgQIAAAQIECBAgQIAAAQIECBAgQIAAAQIECBAgQIAAAQIECBAgQIAAAQIECBAgQIAAAQKZgKgtozZEgAABAgQIECBAgAABAgQIECBAgAABAgQIECBAgAABAgQIECBAgAABAgQIECBAgAABAgQIECBAgAABAqI2P0CAAAECBAgQIECAAAECBAgQIECAAAECBAgQIECAAAECBAgQIECAAAECBAgQIECAAAECBAgQIECAAAECmYCoLaM2RIAAAQIECBAgQIAAAQIECBAgQIAAAQIECBAgQIAAAQIECBAgQIAAAQIECBAgQODZu2Pc5NUoiqKTTMUAUzHHRCgdiiyB7O3vmtW/xzXL56+iLQ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sB0rSAAAIABJREFU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gikDcAAAgAElEQVR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gQIECBAgAABAgQIECBAgAABAgQIECBAgAABAgQIECAgarMBAgQIECBAgAABAgQIECBAgAABAgQIECBAgAABAgQIECBAgAABAgQIECBAgAABAgQIECBAgAABAgQIEMgERG0ZtUMECBAgQIAAAQIECBAgQIAAAQIECBAgQIAAAQIECBAgQIAAAQIECBAgQIAAAQIECBAgQIAAAQIECBAgIGqzAQIECBAgQIAAAQIECBAgQIAAAQIECBAgQIAAAQIECBAgQIAAAQIECBAgQIAAAQIECBAgQIAAAQIECBDIBERtGbVDBAgQIECAAAECBAgQIECAAAECBAgQIECAAAECBAgQIECAAAECBAgQIECAAAECBAgQIECAAAECBAgQICBqswECBAgQIECAAAECBAgQIECAAAECBAgQIECAAAECBAgQIECAAAECBAgQIECAAAECBAgQIECAAAECBAgQyAREbRm1QwQIECBAgAABAgQIECBAgAABAgQIECBAgAABAuMEvr5/Np/5fvP3tnEv1QMTIECAAAECBAgQIECAAAECBAgQIECAAAECBAicLeCPbGe/AfcJECBAgAABAgQIECBAgAABAgQIECBAgAABAgTWF9iK24Rt678/T0iAAAECBAgQIECAAAECBAgQIECAAAECBAgQILCUgKhtqdfhYQgQIECAAAECBAgQIECAAAECBAgQIECAAAECBJYV8Ktty74aD0aAAAECBAgQIECAAAECBAgQIECAAAECBAgQIDBLQNQ26315WgIECBAgQIAAAQIECBAgQIAAAQIECBAgQIAAgbMFpsRtj+f0K3Jnr8V9AgQIECBAgAABAgQIECBAgAABAgQIECBAgACBfwREbWZBgAABAgQIECBAgAABAgQIECBAgAABAgQIECBA4B2BrbhtlZjs+RlXea53vP0/BAgQIECAAAECBAgQIECAAAECBAgQIECAAAEClxEQtV3mVfoiBAgQIECAAAECBAgQIECAAAECBAgQIECAAAECucCkX217xhG45XNxkAABAgQIECBAgAABAgQIECBAgAABAgQIECBA4E9A1GYJBAgQIECAAAECBAgQIECAAAECBAgQIECAAAECcwRW/eWxyXHb4+0L3Ob8G/CkBAgQIECAAAECBAgQIECAAAECBAgQIECAAIELCIjaLvASfQUCBAgQIECAAAECBAgQIECAAAECBAgQIECAwOUFtqKxlYKsCc85JcC7/Kh9QQIECBAgQIAAAQIECBAgQIAAAQIECBAgQIDA5wqI2j733fvmBAgQIECAAAECBAgQIECAAAECBAgQIECAAIF5AqKx/d6ZuG0/S59EgAABAgQIECBAgAABAgQIECBAgAABAgQIECDwkoCo7SUu/zEBAgQIECBAgAABAgQIECBAgAABAgQIECBAgMDpAlNirAkB3uNlTnnO04fnAQgQIECAAAECBAgQIECAAAECBAgQIECAAAECBPYSELXtJelzCBAgQIAAAQIECBAgQIAAAQIECBAgQIAAAQIEWoEpMdaE55wSCrYLc40AAQIECBAgQIAAAQIECBAgQIAAAQIECBAgQOAgAVHbQbA+lgABAgQIECBAgAABAgQIECBAgAABAgQIECBAIBIQje0HPcFyv2/rkwgQIECAAAECBAgQIECAAAECBAgQIECAAAECBE4SELWdBO8sAQIECBAgQIAAAQIECBAgQIAAAQIECBAgQIDAjgJTfmlsSjQ25Tl3nJCPIkCAAAECBAgQIECAAAECBAgQIECAAAECBAgQ6AREbZ21SwQIECBAgAABAgQIECBAgAABAgQIECBAgAABAkcLTIixrhDgPd7j/eZvjUfv2ecTIECAAAECBAgQIECAAAECBAgQ+GXvDpNbx3E1gL51zhpnka8405lO59qhaEMyPur8jgyBByCdqhAVAgQIECBAYFMBf2jatLCWRYAAAQIECBAgQIAAAQIECBAgQIAAAQIECBC4rYChsdrSJwwK1q5YNAIECBAgQIAAAQIECBAgQIAAAQIECBAgQIAAgZMFDLWdDCw8AQIECBAgQIAAAQIECBAgQIAAAQIECBAgQIDAhwR2GG7r8t/QUiw/1GpeS4AAAQIECBAgQIAAAQIECBAgQIAAAQIECBAgsCZgqG3Ny9MECBAgQIAAAQIECBAgQIAAAQIECBAgQIAAAQJpAgn/aSxlaCwlz7QelS8BAgQIECBAgAABAgQIECBAgAABAgQIECBA4GYChtpuVnDLJUCAAAECBAgQIECAAAECBAgQIECAAAECBAjcUiBlGGuHPLv8d7lbNrpFEyBAgAABAgQIECBAgAABAgQIECBAgAABAgQyBAy1ZdRJlgQIECBAgAABAgQIECBAgAABAgQIECBAgACBTIGvIa0ug04J/7VtVDohz5QBvMydI2sCBAgQIECAAAECBAgQIECAAAECBAgQIECAwNYChtq2Lq/FESBAgAABAgQIECBAgAABAgQIECBAgAABAgQ+KPBz6KnLYNsgMTRW1xiG2+osRSJAgAABAgQIECBAgAABAgQIECBAgAABAgQI3ETAUNtNCm2ZBAgQIECAAAECBAgQIECAAAECBAgQIECAAIFLBQyN1XEnWI7VpuRZVxmRCBAgQIAAAQIECBAgQIAAAQIECBAgQIAAAQIEXhQw1PYinI8RIECAAAECBAgQIECAAAECBAgQIECAAAECBAhMBFL+g1fKMFZCnik1t3kJECBAgAABAgQIECBAgAABAgQIECBAgAABAgQ+KmCo7aP8Xk6AAAECBAgQIECAAAECBAgQIECAAAECBAgQuIFAwjDWKENCnilDYwmWN9h6lkiAAAECBAgQIECAAAECBAgQIECAAAECBAgQ6CpgqK1rZeRFgAABAgQIECBAgAABAgQIECBAgAABAgQIENhJYIdhrFGPf/+rx9/XUobGUvLcaa9ZCwECBAgQIECAAAECBAgQIECAAAECBAgQIEAgQKDHH90CoKRIgAABAgQIECBAgAABAgQIECBAgAABAgQIECBQILDDcFuXwbZRjoShsZSaF7S3EAQIECBAgAABAgQIECBAgAABAgQIECBAgAABAscEDLUdc/IUAQIECBAgQIAAAQIECBAgQIAAAQIECBAgQIBApYBhrDrNlKGxhJrXVUUkAgQIECBAgAABAgQIECBAgAABAgQIECBAgACBXwQMtWkPAgQIECBAgAABAgQIECBAgAABAgQIECBAgACBzwjsMIw15Lr857aEobGUmn9mR3grAQIECBAgQIAAAQIECBAgQIAAAQIECBAgQOA2AobablNqCyVAgAABAgQIECBAgAABAgQIECBAgAABAgQINBVIGMYadAl5pgyNpeTZdMtIiwABAgQIECBAgAABAgQIECBAgAABAgQIECCQLmCoLb2C8idAgAABAgQIECBAgAABAgQIECBAgAABAgQI7CJgaKyukilDYwk1r6uKSAQIECBAgAABAgQIECBAgAABAgQIECBAgAABAn8JGGrTCgQIECBAgAABAgQIECBAgAABAgQIECBAgAABAn0EDGPV1iJhaCwhx9qqiEaAAAECBAgQIECAAAECBAgQIECAAAECBAgQuL2AobbbtwAAAgQIECBAgAABAgQIECBAgAABAgQIECBAgEBDgZRBp4Q80wcF//0vf9NsuEWlRIAAAQIECBAgQIAAAQIECBAgQIAAAQIECBB4R8AfgN7R81kCBAgQIECAAAECBAgQIECAAAECBAgQIECAAIFzBQyN1fkmWI7V/szTUFtdD4hEgAABAgQIECBAgAABAgQIECBAgAABAgQIEGgiYKitSSGkQYAAAQIECBAgQIAAAQIECBAgQIAAAQIECBAg8EQg/T+NjWV1GsxKGG4z2OY4IECAAAECBAgQIECAAAECBAgQIECAAAECBAhsLWCobevyWhwBAgQIECBAgAABAgQIECBAgAABAgQIECBAYCOBhGGswZ2QZ+KgYKfBwI22laUQIECAAAECBAgQIECAAAECBAgQIECAAAECBD4hYKjtE+reSYAAAQIECBAgQIAAAQIECBAgQIAAAQIECBAg8JpA4jDWo5V2GdBKGMAbfl95dnF7rXt9igABAgQIECBAgAABAgQIECBAgAABAgQIECBA4C8BQ21agQABAgQIECBAgAABAgQIECBAgAABAgQIECBAIE9gh+G2TgNaCcNtI8dOZnm7RsYECBAgQIAAAQIECBAgQIAAAQIECBAgQIAAgTYChtralEIiBAgQIECAAAECBAgQIECAAAECBAgQIECAAIHmAt8Hn7oMF6UMY/1W2gTLkX+XPJtvE+kRIECAAAECBAgQIECAAAECBAgQIECAAAECBAjMBQy1zY08QYAAAQIECBAgQIAAAQIECBAgQIAAAQIECBAgMAR+DpB1GXLa4b+2Dd8Ezy452pEECBAgQIAAAQIECBAgQIAAAQIECBAgQIAAAQLRAobaossneQIECBAgQIAAAQIECBAgQIAAAQIECBAgQIDAhQLPhse6DDrtMNzG8sKG9ioCBAgQIECAAAECBAgQIECAAAECBAgQIECAAIFPCRhq+5S89xIgQIAAAQIECBAgQIAAAQIECBAgQIAAAQIE0gR+GxrrMow1TBPy3GEAb1h3qnvafpIvAQIECBAgQIAAAQIECBAgQIAAAQIECBAgQODGAobablx8SydAgAABAgQIECBAgAABAgQIECBAgAABAgQIvCRgaOwltocfSrAciafkWVcZkQgQIECAAAECBAgQIECAAAECBAgQIECAAAECBE4UMNR2Iq7QBAgQIECAAAECBAgQIECAAAECBAgQIECAAIFtBXb4T2Od/stYwtBYSs233XQWRoAAAQIECBAgQIAAAQIECBAgQIAAAQIECBDYR8BQ2z61tBICBAgQIECAAAECBAgQIECAAAECBAgQIECAwPUCCcNYQyUhz5ShsQTL63eCNxIgQIAAAQIECBAgQIAAAQIECBAgQIAAAQIECCwIGGpbwPIoAQIECBAgQIAAAQIECBAgQIAAAQIECBAgQIDAE4GEQSdDY7Xtm1Dz2hWLRoAAAQIECBAgQIAAAQIECBAgQIAAAQIECBAgUCRgqK0IUhgCBAgQIECAAAECBAgQIECAAAECBAgQIECAwO0FDI3VtkDC0FhKzWsrIxoBAgQIECBAgAABAgQIECBAgAABAgQIECBAgMCbAoba3gT0cQIECBAgQIAAAQIECBAgQIAAAQIECBAgQIAAgR8ChrHqWiJlaCyh5nVVEYkAAQIECBAgQIAAAQIECBAgQIAAAQIECBAgQOBNAUNtbwL6OAECBAgQIECAAAECBAgQIECAAAECBAgQIECAwAOBHYaxxrL+/a8ef09LGRpLyTNh035ZdunBBDM5EiBAgAABAgQIECBAgAABAgQIECBAgAABAjECPf4IF8MlUQIECBAgQIAAAQIECBAgQIAAAQIECBAgQIAAgSWBHYbbugwV7WA5mqebZ5d8nm2sR3XvnvPSIeFhAgQIECBAgAABAgQIECBAgAABAgQIECBA4I4ChtruWHVrJkCAAAECBAgQIECAAAECBAgQIECAAAECBAhcLZDwH7wMjdV2RULNx4oT8kzIsbZ7RCNAgAABAgQIECBAgAABAgQIECBAgAABAgQ2FzDUtnmBLY8AAQIECBAgQIAAAQIECBAgQIAAAQIECBAg0EbA0FhtKRIGndT8fjWvXbFoBAgQIECAAAECBAgQIECAAAECBAgQIECAwKYChto2LaxlESBAgAABAgQIECBAgAABAgQIECBAgLKt15wAACAASURBVAABAgTaCiQMYw28hDwNjdW2uZrXeopGgAABAgQIECBAgAABAgQIECBAgAABAgQIEHgiYKhNaxAgQIAAAQIECBAgQIAAAQIECBAgQIAAAQIECHxGwABRnfsOw23//lePv13uYDk6q4tnXZeLRIAAAQIECBAgQIAAAQIECBAgQIAAAQIECGwk0OMPQxuBWgoBAgQIECBAgAABAgQIECBAgAABAgQIECBAgMCCwA4DRJ2GhwwKLjTf5FG9WWcpEgECBAgQIECAAAECBAgQIECAAAECBAgQIEDgh4ChNi1BgAABAgQIECBAgAABAgQIECBAgAABAgQIECDweYGEYayhlJCnYazaflbzWk/RCBAgQIAAAQIECBAgQIAAAQIECBAgQIAAAQL/93//Z6hNGxAgQIAAAQIECBAgQIAAAQIECBAgQIAAAQIECPQRMEBUV4sEy7HahDx3GBQc1p3+q2Bdp4tEgAABAgQIECBAgAABAgQIECBAgAABAgQIBAoYagssmpQJECBAgAABAgQIECBAgAABAgQIECBAgAABAlsL7DBA1Gl4yNBY3XZJsByrTcmzrjIiESBAgAABAgQIECBAgAABAgQIECBAgAABAmEChtrCCiZdAgQIECBAgAABAgQIECBAgAABAgQIECBAgMBtBFIGcxLyNChYu23UvNZTNAIECBAgQIAAAQIECBAgQIAAAQIECBAgQOB2AobabldyCyZAgAABAgQIECBAgAABAgQIECBAgAABAgQIBAnsMIw1uLv857aEYazhlZDnDr3ZpS+DjiSpEiBAgAABAgQIECBAgAABAgQIECBAgAABAjUChtpqHEUhQIAAAQIECBAgQIAAAQIECBAgQIAAAQIECOwl8DWw02XoxQBRXX/tYDk0EnqzS47D61ndO+VY1+UiESBAgAABAgQIECBAgAABAgQIECBAgAABAs0FDLU1L5D0CBAgQIAAAQIECBAgQIAAAQIECBAgQIAAAQIfEfg+ANNp6MV/8Kprhx2G2/TmWj8YbFvz8jQBAgQIECBAgAABAgQIECBAgAABAgQIECBwmoChttNoBSZAgAABAgQIECBAgAABAgQIECBAgAABAgQIhAp0H3zZYRhrtEaXgSyDgnUbNbk3u/RjXTVEIkCAAAECBAgQIECAAAECBAgQIECAAAECBBoLGGprXBypESBAgAABAgQIECBAgAABAgQIECBAgAABAgQ+IpA8mPMF1mlAx9BYXRvrzTrLEemnZ6d9U7tS0QgQIECAAAECBAgQIECAAAECBAgQIECAAIFmAobamhVEOgQIECBAgAABAgQIECBAgAABAgQIECBAgACBNgIJw1gDKyHPHYaxhnWXoSc1rzsmDLbVWYpEgAABAgQIECBAgAABAgQIECBAgAABAgQIHBYw1HaYyoMECBAgQIAAAQIECBAgQIAAAQIECBAgQIAAgZsKGCCqK3yC5VhtQp4GBev68mfNuwwv1q5QNAIECBAgQIAAAQIECBAgQIAAAQIECBAgQKCRgKG2RsWQCgECBAgQIECAAAECBAgQIECAAAECBAgQIECgrcAOA0SdBnUMjdW1ut48x7LTfqlboUgECBAgQIAAAQIECBAgQIAAAQIECBAgQIBAEwFDbU0KIQ0CBAgQIECAAAECBAgQIECAAAECBAgQIECAQIRAwjDWgEzI0zBWbcureZ3nsDTUVucpEgECBAgQIECAAAECBAgQIECAAAECBAgQIPCHgKE2TUGAAAECBAgQIECAAAECBAgQIECAAAECBAgQILAmsMMw1lhxl6GdhGGs4ZWQ5w692aUv104FTxMgQIAAAQIECBAgQIAAAQIECBAgQIAAAQIElgQMtS1xeZgAAQIECBAgQIAAAQIECBAgQIAAAQIECBAgQOB/AgaIapvB0FidZ4LlWG1KnnWVEYkAAQIECBAgQIAAAQIECBAgQIAAAQIECBAg8B8BQ20agQABAgQIECBAgAABAgQIECBAgAABAgQIECBA4D2BhMGcHQbwRpW6/BevhJoPr4Q8U3rzvVPCpwkQIECAAAECBAgQIECAAAECBAgQIECAAAEC/xAw1KYhCBAgQIAAAQIECBAgQIAAAQIECBAgQIAAAQJpAt+HYBKGnIavPNe6zDDWmtdvT6cMjSXUvK4qIhEgQIAAAQIECBAgQIAAAQIECBAgQIAAAQI3FzDUdvMGsHwCBAgQIECAAAECBAgQIECAAAECBAgQIEAgRGCHwZxBnTDclpBjimVKnl1qPrwMt4UcytIkQIAAAQIECBAgQIAAAQIECBAgQIAAAQIE3hEw1PaOns8SIECAAAECBAgQIECAAAECBAgQIECAAAECBK4WSBl4ScjToGBt96p5nWdKb9atWCQCBAgQIECAAAECBAgQIECAAAECBAgQIEDgZgKG2m5WcMslQIAAAQIECBAgQIAAAQIECBAgQIAAAQIENhEwQFRXyATLsdqEPFOGsXbIs9N/l6vbjSIRIECAAAECBAgQIECAAAECBAgQIECAAAECNxEw1HaTQlsmAQIECBAgQIAAAQIECBAgQIAAAQIECBAgsKGAwZzaohoaq/PUm/ezrFuxSAQIECBAgAABAgQIECBAgAABAgQIECBAgMANBAy13aDIlkiAAAECBAgQIECAAAECBAgQIECAAAECBAhsLpAwjDVKkJCnYazazaLmdZ4pvVm3YpEIECBAgAABAgQIECBAgAABAgQIECBAgACBjQUMtW1cXEsjQIAAAQIECBAgQIAAAQIECBAgQIAAAQIEbiZggKiu4AmWY7UJeaYMY+2Q57//5e+/daeASAQIECBAgAABAgQIECBAgAABAgQIECBAgMCJAv6ocSKu0AQIECBAgAABAgQIECBAgAABAgQIECBAgACBywUM5tSSGxqr80ywHKtNyDNln9d1j0gECBAgQIAAAQIECBAgQIAAAQIECBAgQIDAZgKG2jYrqOUQIECAAAECBAgQIECAAAECBAgQIECAAAECBP4jYDCnrhFSBogSaq436/pyZjl+7j+31XqLRoAAAQIECBAgQIAAAQIECBAgQIAAAQIECJQJGGoroxSIAAECBAgQIECAAAECBAgQIECAAAECBAgQINBMYIdhrEHaZTDH0Fhdg+/Qm136clQlpTfrOkgkAgQIECBAgAABAgQIECBAgAABAgQIECBAIFzAUFt4AaVPgAABAgQIECBAgAABAgQIECBAgAABAgQIEJgKGCCaEh1+YAfLsdguA1kpw1gJeab05uHN5kECBAgQIECAAAECBAgQIECAAAECBAgQIEBgZwFDbTtX19oIECBAgAABAgQIECBAgAABAgQIECBAgAABAt8FDObU9UPKAFFCzUdVEvJU87r9IxIBAgQIECBAgAABAgQIECBAgAABAgQIECBwewFDbbdvAQAECBAgQIAAAQIECBAgQIAAAQIECBAgQIDArQR2GMwZBfOfxo63rZoftzryZMIA3lhHSp5HzD1DgAABAgQIECBAgAABAgQIECBAgAABAgQIbCdgqG27kloQAQIECBAgQIAAAQIECBAgQIAAAQIECBAgQOCAQMrAS0KehsYONNzCI2q+gDV5NKU361YsEgECBAgQIECAAAECBAgQIECAAAECBAgQIBAiYKgtpFDSJECAAAECBAgQIECAAAECBAgQIECAAAECBDYQ+Bow6fJfxgapAaK6xkoZIFJzNf8u0Ok8qquMSAQIECBAgAABAgQIECBAgAABAgQIECBAgEBzAUNtzQskPQIECBAgQIAAAQIECBAgQIAAAQIECBAgQGATgUeDRF2GSQxj1TaZobE6T715P8u6FYtEgAABAgQIECBAgAABAgQIECBAgAABAgQINBYw1Na4OFIjQIAAAQIECBAgQIAAAQIECBAgQIAAAQIENhJIH3TqMoA3WiLdcqyhi2eCpZrXHoQpg4K1qxaNAAECBAgQIECAAAECBAgQIECAAAECBAgQaCZgqK1ZQaRDgAABAgQIECBAgAABAgQIECBAgAABAgQIbCxggKiuuCmDOWqu5j8FDDTW9YRIBAgQIECAAAECBAgQIECAAAECBAgQIECAQKyAobbY0kmcAAECBAgQIECAAAECBAgQIECAAAECBAgQiBTYYRhrwBvMWWu/hOG2HXqzS1+O7lDztT3iaQIECBAgQIAAAQIECBAgQIAAAQIECBAgQOBWAobablVuiyVAgAABAgQIECBAgAABAgQIECBAgAABAgTaCBggqivFDpZDo8tAVsIw1vBKyFNv1u1zkQgQIECAAAECBAgQIECAAAECBAgQIECAAIGtBAy1bVVOiyFAgAABAgQIECBAgAABAgQIECBAgAABAgTiBAzm1JVshwGiLoNtoyp685reVPM6Z5EIECBAgAABAgQIECBAgAABAgQIECBAgACBGAFDbTGlkigBAgQIECBAgAABAgQIECBAgAABAgQIECCwrcAOw1ijOF2Gcwxj1W2VHXqzS1+OqujNut4UiQABAgQIECBAgAABAgQIECBAgAABAgQIEIgWMNQWXT7JEyBAgAABAgQIECBAgAABAgQIECBAgAABAlsJGCCqK+cOlkOjy0BWwjDW8ErIc4fe7NKXdSeGSAQIECBAgAABAgQIECBAgAABAgQIECBAgMDFAobaLgb3OgIECBAgQIAAAQIECBAgQIAAAQIECBAgQIDAVMBgzpTo8AMGiA5TTR/cwXIssstAVsI+H14peU4b2AMECBAgQIAAAQIECBAgQIAAAQIECBAgQIBAJwFDbZ2qIRcCBAgQIECAAAECBAgQIECAAAECBAgQIECAwJfADgNEXYaHhmnCYM4ONR/WXeqeUHO96cwnQIAAAQIECBAgQIAAAQIECBAgQIAAAQIEbipgqO2mhbdsAgQIECBAgAABAgQIECBAgAABAgQIECBAIETAYE5doQyN1VmOSAm9qeb3q3ntikUjQIAAAQIECBAgQIAAAQIECBAgQIAAAQIEThIw1HYSrLAECBAgQIAAAQIECBAgQIAAAQIECBAgQIAAgVIBA0R1nAmWY7UJeRoaq+tLNa+1FI0AAQIECBAgQIAAAQIECBAgQIAAAQIECBBoLWCorXV5JEeAAAECBAgQIECAAAECBAgQIECAAAECBAgQ+CawwwDRv//V5+9ThsbqtpfeZPlToNNer6uOSAQIECBAgAABAgQIECBAgAABAgQIECBAgECRQJ8/GhYtSBgCBAgQIECAAAECBAgQIECAAAECBAgQIECAwPYCCcNYowgJeRrGqt0ual7nqTfrLEUiQIAAAQIECBAgQIAAAQIECBAgQIAAAQIE2gkYamtXEgkRIECAAAECBAgQIECAAAECBAgQIECAAAECBA4I7DDwMpbZ5b85JQxjDa+EPHfozS59qeYHDkOPECBAgAABAgQIECBAgAABAgQIECBAgAABAokChtoSqyZnAgQIECBAgAABAgQIECBAgAABAgQIECBAgMCXgAGi2l4wNFbnmWA5VpuQ5w77fFh3Ghas63SRCBAgQIAAAQIECBAgQIAAAQIECBAgQIAAgRcEDLW9gOYjBAgQIECAAAECBAgQIECAAAECBAgQIECAAIF2AgZz6kqywwBRp+EhvXlNb6p5nbNIBAgQIECAAAECBAgQIECAAAECBAgQIECAwOkChtpOJ/YCAgQIECBAgAABAgQIECBAgAABAgQIECBAgMBFAjsMYw2qLsM5hrHqGneH3uzSl6MqerOuN0UiQIAAAQIECBAgQIAAAQIECBAgQIAAAQIEPiJgqO0j7F5KgAABAgQIECBAgAABAgQIECBAgAABAgQIEDhRwABRHe4OlkOjy0BWwjDW8ErIc4fe7NKXdSeGSAQIECBAgAABAgQIECBAgAABAgQIECBAgMBBAUNtB6E8RoAAAQIECBAgQIAAAQIECBAgQIAAAQIECBCYCowhk05DGgZzpiU7/IABosNU0wd3sByL7LLXE/b58ErJc9rAHiBAgAABAgQIECBAgAABAgQIECBAgAABAgQqBAy1VSiKQYAAAQIECBAgQIAAAQIECBAgQIAAAQIECBAYAt+HNhIGXkbOCXl2yfFnjX92fZc8DY3Vnkcpw1gJeab0Zm0HiUaAAAECBAgQIECAAAECBAgQIECAAAECBAg8EDDUpi0IECBAgAABAgQIECBAgAABAgQIECBAgAABAhUCz4Y1EgaduuQ46mAwp6Ib/xsjZYBIzdX8u0Cn86iuMiIRIECAAAECBAgQIECAAAECBAgQIECAAAECPwQMtWkJAgQIECBAgAABAgQIECBAgAABAgQIECBAgECFQMJgzlhnQp6GsSo68u8Yal7nqTfrLH87jwy21TqLRoAAAQIECBAgQIAAAQIECBAgQIAAAQIEGgoYamtYFCkRIECAAAECBAgQIECAAAECBAgQIECAAAECoQI7DLwM+i4DJQnDWMMrIU+9WXuoqHmd5yPLLmdQ3SpFIkCAAAECBAgQIECAAAECBAgQIECAAAECBH4IGGrTEgQIECBAgAABAgQIECBAgAABAgQIECBAgACBaoEdBog6DZUYIKrr0ATLsdqEPHfY58O6y17/6dklr7rdJxIBAgQIECBAgAABAgQIECBAgAABAgQIECDwTcBQm3YgQIAAAQIECBAgQIAAAQIECBAgQIAAAQIECJwlYDCnTnaHAaJOQzp685reVPM1Z4Nta16eJkCAAAECBAgQIECAAAECBAgQIECAAAECwQKG2oKLJ3UCBAgQIECAAAECBAgQIECAAAECBAgQIEAgQGCHYazB3GU4J2EYa3gl5LlDb3bpSzWvPYy/erNTfWtXKBoBAgQIECBAgAABAgQIECBAgAABAgQIELi9gKG227cAAAIECBAgQIAAAQIECBAgQIAAAQIECBAgQOASAQNEdcw7WA6NLgM7CQN4wyshzx16s0tfftW8Uz51p5hIBAgQIECAAAECBAgQIECAAAECBAgQIEDg9gKG2m7fAgAIECBAgAABAgQIECBAgAABAgQIECBAgACBSwUM5tRxGyCqsxyR9GadZ4JlSs3rqiISAQIECBAgQIAAAQIECBAgQIAAAQIECBAg0EjAUFujYkiFAAECBAgQIECAAAECBAgQIECAAAECBAgQuInADsNYo1Rd/oNSwgCRmtdu7oSajxUn5JnSm7UdJBoBAgQIECBAgAABAgQIECBAgAABAgQIECDwYQFDbR8ugNcTIECAAAECBAgQIECAAAECBAgQIECAAAECNxZIGHgZ5UnIM2UwZ4c8E4YZR9/Kc+1wTdjnayvyNAECBAgQIECAAAECBAgQIECAAAECBAgQINBYwFBb4+JIjQABAgQIECBAgAABAgQIECBAgAABAgQIELiJQMIwyQ7DWKOdEgadEnJMsUzJs0vNh1fCeXSTrwbLJECAAAECBAgQIECAAAECBAgQIECAAAECOwsYatu5utZGgAABAgQIECBAgAABAgQIECBAgAABAgQI5AjsMDRmMGet33ao+Vhxl7onDGOp+doe8TQBAgQIECBAgAABAgQIECBAgAABAgQIECCwrYChtm1La2EECBAgQIAAAQIECBAgQIAAAQIECBAgQIBApEDCYM6ATchzhwGiLgNjal57nOjNWk/RCBAgQIAAAQIECBAgQIAAAQIECBAgQIAAgTgBQ21xJZMwAQIECBAgQIAAAQIECBAgQIAAAQIECBAgcAsBQ2N1ZU6wHKtNyHOHYaxh3WVYUM3r9rlIBAgQIECAAAECBAgQIECAAAECBAgQIECAQJSAobaockmWAAECBAgQIECAAAECBAgQIECAAAECBAgQuJXADgNEXYaHRuMYIKrbPgmWal5X75nl+HmnvV67ctEIECBAgAABAgQIECBAgAABAgQIECBAgACBEwQMtZ2AKiQBAgQIECBAgAABAgQIECBAgAABAgQIEDhV4NEwiWGCU8k/HjxhgGiHAbxR6C57KaHmwyshT71Ze4Ql1Lx2xaIRIECAAAECBAgQIECAAAECBAgQIECAAAECJwgYajsBVUgCBAgQIECAAAECBAgQIECAAAECBAgQIHC6QMqQxukQN3pBSs13yLPLYNto74QBIjWvPYjUvNZTNAIECBAgQIAAAQIECBAgQIAAAQIECBAgQKClgKG2lmWRFAECBAgQIECAAAECBAgQIECAAAECBAgQOCiQMPxwcCkeOyhggOgg1IHHdrAcy+wyhJdyHiXkuUNvdunLA0eBRwgQIECAAAECBAgQIECAAAECBAgQIECAAIHrBQy1XW/ujQQIECBAgAABAgQIECBAgAABAgQIECBAoF4gYUijftX3jphQ8x0Gc0aXdRnOSaj58ErIc4fe7NKXKTW/9zeG1RMgQIAAAQIECBAgQIAAAQIECBAgQIAAgXYChtralURCBAgQIECAAAECBAgQIECAAAECBAgQIEDgRYGUIY0Xl+djDwRSar5Dnl0GiHawHK2c4Nklx+FlUNBXAAECBAgQIECAAAECBAgQIECAAAECBAgQILCZgKG2zQpqOQQIECBAgAABAgQIECBAgAABAgQIECBAIGL4Ib1MXwMmXYZeEgZeRs0T8jQ0Vrs7E2quN+9Z89pVi0aAAAECBAgQIECAAAECBAgQIECAAAECBAgsChhqWwTzOAECBAgQIECAAAECBAgQIECAAAECBAgQiBFIGSaJAf0r0Z+uXQbbRnoJNTc0Vtvxal7nuUNvOo/q+qFTpIR9/tOr83dlp9rKhQABAgQIECBAgAABAgQIECBAgAABAjcWMNR24+JbOgECBAgQIECAAAECBAgQIECAAAECBAjcQCBlSCOpFM9MuwyTpNQ8ZUgjIc8daj7OgIQ9lJBjimWnPFO+g5xHKZWSJwECBAgQIECAAAECBAgQIECAAAECBAgcEDDUdgDJIwQIECBAgAABAgQIECBAgAABAgQIELiFwNdF6S4X9m+BfuEiEy7CX8jx1qt2GCDqtM8TenOHmo+m71J3NX/rCPrHh3fozS59WVeVcyOp+bm+ohMgQIAAAQIECBAgQIAAAQIECBAgQIDAZQKG2i6j9iICBAgQIECAAAECBAgQIECAAAECBAg0Fnh0Qdol88YFezG1lIvwLy7v8o8lDOYMlIQ8U3ozwVLNa4+C7zXv/L2Y0Jsp+7y2g86LllDzlPPovCqJTIAAAQIECBAgQIAAAQIECBAgQIAAAQK/CBhq0x4ECBAgQIAAAQIECBAgQIAAAQIECBC4u0DKpejEOv207TIQYbCgrptSLHfIs8v+Gd2TcG6qed0+T4m0Q82Hdae9nlB751FCleRIgAABAgQIECBAgAABAgQIECBAgAABAg8EDLVpCwIECBAgQIAAAQIECBAgQIAAAQIECBD4r0DCpeikWj3z7HRZX83rOmqHYRK9udYPar7mNXvaeTQTOv5zvXncapcn1XyXSloHAQIECBAgQIAAAQIECBAgQIAAAQIEbiVgqO1W5bZYAgQIECBAgAABAgQIECBAgAABAgQITARSLkWnFDJhSEPNa7tJzes8U3ozoeajKgl5ptS8rsvPjaTm5/p2jK7mHasiJwIECBAgQIAAAQIECBAgQIAAAQIECBB4ImCoTWsQIECAAAECBAgQIECAAAECBAgQIECAwJ8CCZeiU+qWMqSh5nUdtUPNh0aX/9yW0JtqXrd/RqSEmteu+LxoevM8266R1bxrZeRFgAABAgQIECBAgAABAgQIECBAgAABAj8EDLVpCQIECBAgQIAAAQIECBAgQIAAAQIECBB4LmCwoK47UixT8qyrzHmRdhgsSBhsGxWU51ofp+zzR3l2qfWa+OefTq55pz3++Uoez8B30HErTxIgQIAAAQIECBAgQIAAAQIECBAgQIDARwQMtX2E3UsJECBAgAABAgQIECBAgAABAgQIECAQJJByKTqFNGGwICHHlHqPPBM8U/b5Dnl2GcpKsUza6wm5pp5HXfZNQo1/5pha8+/rUP/EzpMzAQIECBAgQIAAAQIECBAgQIAAAQIEpgKG2qZEHiBAgAABAgQIECBAgAABAgQIECBAgACB/wgkXIpOKVXKMIma13WUmtdZppxHO9R8WBsmqe3dDtESe1Mfvtc5iTV/tGJ98F4f+DQBAgQIECBAgAABAgQIECBAgAABAgSaCRhqa1YQ6RAgQIAAAQIECBAgQIAAAQIECBAgQKC1QMql6NaI35JLGRp7lqfL5eudll7zseIudU85j3bIs0vN13ecT/wmkHQeJfbgd98u+SfV/FnvdrF0uhAgQIAAAQIECBAgQIAAAQIECBAgQIDA2wKG2t4mFIAAAQIECBAgQIAAAQIECBAgQIAAAQI3FEgZ0kgoTYplykX4hJqPHBM89WZtN6l5radoNQIp+7xmtddFeeTaaRjLeXRdL3gTAQIECBAgQIAAAQIECBAgQIAAAQIECDwVMNSmOQgQIECAAAECBAgQIECAAAECBAgQIEDgdYGES9Gvr+7aT6YMFqh5XV+oeZ3liJTQmzvUfFh3Gs6p7aL7RkvpzZQKOY/qKpVgWbdakQgQIECAAAECBAgQIECAAAECBAgQIHArAUNttyq3xRIgQIAAAQIECBAgQIAAAQIECBAgQOAEARfha1ETLm+r+f1qPlasN+vqnmCZUvO6qoik5rU9kPJd6TyqrbtoBAgQIECAAAECBAgQIECAAAECBAgQIHBYwFDbYSoPEiBAgAABAgQIECBAgAABAgQIECBAgMCvAimXohPKuMNF+OHsvzkd7zY1P2515MmU8yghz4Qcj/SEZ44LpJxHx1f02SdT9lBCnnrzs73s7QQIECBAgAABAgQIECBAgAABAgQIECgWMNRWDCocAQIECBAgQIAAAQIECBAgQIAAAQIEbi+QcCn6UZG+591lGCvl8nZqzUcffOWuojn1fwAAIABJREFU5mtHV0rNE/JM3Odd9sta13p6VSClN1fX9YnnUyx3yNP59IkO904CBAgQIECAAAECBAgQIECAAAECBAi8JGCo7SU2HyJAgAABAgQIECBAgAABAgQIECBAgACBXwVciq5tEIM5tZ4j2jPTLpfh1byu5s6jOkuR7imQcB6lVMZ5VFspvVnrKRoBAgQIECBAgAABAgQIECBAgAABAgQuFjDUdjG41xEgQIAAAQIECBAgQIAAAQIECBAgQOA0gbT/NNZleGgUJOFStIvwtVtHzes89WadZcp5VLti0RIEUvZ5gmXKPk+peUqeKb0pTwIECBAgQIAAAQIECBAgQIAAAQIECFwoYKjtQmyvIkCAAAECBAgQIECAAAECBAgQIECAwKkCPy/1Ghpb4065FJ0wjDXkE/LcoebDusteV/O1M+e3p1N6s27FIqUIJOzzHSxTzvaUPLt8T6b0pjwJECBAgAABAgQIECBAgAABAgQIECBwkYChtougvYYAAQIECBAgQIAAAQIECBAgQIAAAQKnCiRcMk8Z0kiwHM2UkKea1257Na/z1Jt1liKdL/DVr50GcxLOo/MrU/MG51GN4+x3o/HzTnuobtUiESBAgAABAgQIECBAgAABAgQIECBAIFbAUFts6SROgAABAgQIECBAgAABAgQIECBAgACBHwIuRde1xA6WQ6PL5e2U4YeEPPVm3T4fkdS81lO0cwS6/ifWlPPonKrUR3Ue1ZnqzTpLkQgQIECAAAECBAgQIECAAAECBAgQIHCigKG2E3GFJkCAAAECBAgQIECAAAECBAgQIECAwEcEXIquY0+5FJ1Q81GVhDzVvG7/qPl1luNNXYZYa1fdK9rsfPjKtrIW6edmpUWvbjgnm1mPdfFM6MvfvoO6OJ7TRaISIECAAAECBAgQIECAAAECBAgQIEAgRsBQW0ypJEqAAAECBAgQIECAAAECBAgQIECAAIEFgR0uRY/ldrl0nHB5W80XNsiBRxNqPpaRkOcOvdnlLEqp+YEt1vKRWa8eSfqMXknY53rzSHccf0bNj1vNnnxkecY+neXh5wQIECBAgAABAgQIECBAgAABAgQIECDwh4ChNk1BgAABAgQIECBAgAABAgQIECBAgACBnQVciq6r7mzYocsF6R3y7GI5uidhD6l53T7foead9k9tZeqizfbMO286y3+W81nvXbVIyXN1XZ963ndQnfx3yy77pW51IhEgQIAAAQIECBAgQIAAAQIECBAgQCBSwFBbZNkkTYAAAQIECBAgQIAAAQIECBAgQIAAgUUBl6IXwX55POXCvpqr+XeBThf49WZ9b3aqb93q3o80O6/ff8OfEc6uxWxNZ7//qFnCPj+6lk8/p+a1Ffjy7LJXalcnGgECBAgQIECAAAECBAgQIECAAAECBKIEDLVFlUuyBAgQIECAAAECBAgQIECAAAECBAgQeEPApeg38B58NOHC/g41H/RdLp6red0e2qE3u/RlXVWyI8166orVXdkTzqMrKtrrHQk1H2IJeY4cr9yvvTpJNgQIECBAgAABAgQIECBAgAABAgQIEGgjYKitTSkkQoAAAQIECBAgQIAAAQIECBAgQIAAgYsEEi4bD4qEPGdDFF0uTO+QJ8u1A0LN17xmTyecR7M17PTzWX9/aq1Xn1Mzh6vzeeaekufP/L/nzXJtV6XWfG2VniZAgAABAgQIECBAgAABAgQIECBAgACBNwUMtb0J6OMECBAgQIAAAQIECBAgQIAAAQIECBCIFUgY0ki5FJ1gORo1Ic8daj6sEwYgEnJMseyUZ+yX0i+Jz86FLmv+1J5KONtTvoNS8pztiU/14s+9mNKbXc4QeRAgQIAAAQIECBAgQIAAAQIECBAgQOBmAobablZwyyVAgAABAgQIECBAgAABAgQIECBAgMA/BFyKrm2IhMvbO9R8VM2F/eO9q+bHrY48mbDPj6yj6zOzfu2ad4czKaE3Z/Xt4Dh6bIc8WXY9LeRFgAABAgQIECBAgAABAgQIECBAgAABAn8JGGrTCgQIECBAgAABAgQIECBAgAABAgQIECCQ8R+8Rp1c2K/r1gRLNa+r98xy/DxhACIhx06WtR10TrTZ8NA5b62PqjfXTH0HrXn99vRsD+nNOmuRCBAgQIAAAQIECBAgQIAAAQIECBAgQKBUwFBbKadgBAgQIECAAAECBAgQIECAAAECBAgQCBZwKbq2eC7s13nu0JtdhgpGVRJ6c4eaD+tOda/bke9FmtX2veif+3S3Wifsc+dRbb/O9laXHk3pzdrqiEaAAAECBAgQIECAAAECBAgQIECAAAECDwQMtWkLAgQIECBAgAABAgQIECBAgAABAgQIEPingEvRtR2RcHlbzdX8p0DC8MPIOSHPLjnWdvlatNkZsxat39Oda+w7qK5fEizHahPynJ0JnfdUXUeJRIAAAQIECBAgQIAAAQIECBAgQIAAgdsLGGq7fQsAIECAAAECBAgQIECAAAECBAgQIECAwBMBl6LrWiPl8nZCzUdVEvJU87r9o+a1lldEm/X/FTlc+Y7uAzizenTJP+Fsdx7V7qyU3qxdtWgECBAgQIAAAQIECBAgQIAAAQIECBAg8JeAoTatQIAAAQIECBAgQIAAAQIECBAgQIAAAQLPBVIuG++QZ8JQwegUea6dGIY01rx+ezp9n3fZO3UV+TvSrDZnvLNTzJTaOo/qumbW8116Qs3ra96ltnUrE4kAAQIECBAgQIAAAQIECBAgQIAAAQIfEzDU9jF6LyZAgAABAgQIECBAgAABAgQIECBAgECQgMvbdcXawXJodLnU7cK+3vwu0KUvR07fe7NTXlUdMzvLqt7TPU5abWd167KeHfLsYvnzPPq5p7rkmVjzLnbdz0n5ESBAgAABAgQIECBAgAABAgQIECBA4ImAoTatQYAAAQIECBAgQIAAAQIECBAgQIAAgc4C44JvpwuzCQNEiZeiH/Vgl7qred0JsUNvdunLUZWE3qzrnh6RZj3cI8trs+i0J1ZWPqtll3Wl7POEPNV8ZYfMn33m2WXvzFfgCQIECBAgQIAAAQIECBAgQIAAAQIECHxcwFDbx0sgAQIECBAgQIAAAQIECBAgQIAAAQIECPwi0PE//bgUXduyLsLXeerNOssRSW/WeqZGm+2r1HVV5Z0+wGKfV3XC72fmeEuXXkmoue+gur4UiQABAgQIECBAgAABAgQIECBAgAABAo0FDLU1Lo7UCBAgQIAAAQIECBAgQIAAAQIECBC4uUD3/wDhUnRdg86GRhIuwg+NhDwTckyxTMmzS83rToxzI83Oo3Pfnhd9h/6a1bzLGnfIk+XaHlfzNS9PEyBAgAABAgQIECBAgAABAgQIECBAIEzAUFtYwaRLgAABAgQIECBAgAABAgQIECBAgMCNBAyN1RXbpeg6yxEpoTd3qPmwThiASMixk2XtbqyJNtsvNW/ZL0qX3q+SnfVBl/X6DqqquP8uVyf530gJvVm9ZvEIECBAgAABAgQIECBAgAABAgQIECDwhoChtjfwfJQAAQIECBAgQIAAAQIECBAgQIAAAQKnC+xwwXwguQi/1ioJl6L15lpNZ0+r+Uzo+M9TevP4is57cmZ13pv3iNzlu61a03lUJzrbY116SM3vV/O6FYtEgAABAgQIECBAgAABAgQIECBAgACBlwUMtb1M54MECBAgQIAAAQIECBAgQIAAAQIECBC4UMCl6Fpsl7frPBMsx2oT8txhnw9rQxp1++uMSLM+O+Odu8as7PWvulTGfMd91icJeXbJ0XfQO53452f1Zq2naAQIECBAgAABAgQIECBAgAABAgQIEPiggKG2D+J7NQECBAgQIECAAAECBAgQIECAAAECBJYFDOYskz39gEvRdZYjkt6s80ywVPO6el8RaXbeXZHDbu+oHpj6WaPq+K/6O49elfvzc7N9mFDzsaqEPBNy7GRZ1+UiESBAgAABAgQIECBAgAABAgQIECBAYEnAUNsSl4cJECBAgAABAgQIECBAgAABAgQIECDQQMCl6NoiuLBf57lDb3a5CD+qktCbO9R8WHeqe9WOnNWm6j13jVPdM4/qVf2Od2rlPHpH75+fTbD0HVRX75nlrt9BtYKiESBAgAABAgQIECBAgAABAgQIECCwqYChtk0La1kECBAgQIAAAQIECBAgQIAAAQIECNxAYDaw0OUyfMLl7R0sR8ur+drG15trXr89nWA58k/J89XKzM6yV+P63J8C1edtQm/O+qva5NW+S7BMOY92qLnfj17dST5HgAABAgQIECBAgAABAgQIECBAgACB0wUMtZ1O7AUECBAgQIAAAQIECBAgQIAAAQIECBA4WSDh8rZL0bVNkFDzseKEPHfozS6DJDvUvJPlyqkx6+OVWJ6dC5zVJ7M6nvXe+Yr/+UTC2b7DeTTWoOZr3ZnQmyn7fE3e0wQIECBAgAABAgQIECBAgAABAgQIEHhJwFDbS2w+RIAAAQIECBAgQIAAAQIECBAgQIAAgWYCKRdkd8gz4YL5aE95rm3ShIvwY0UJeSbv8y775kj3zpyPxPDMawJn94l9/lpdHn1qtk/OruXRlSTU3HfQ0Woeey6l5sdW4ykCBAgQIECAAAECBAgQIECAAAECBAi8JGCo7SU2HyJAgAABAgQIECBAgAABAgQIECBAgEBTgZQLsgl57nARfrSpC/vHN6uaH7c68mTCPh/rGHl22Sfvuh75vGfeF7iiX5xH79fpe4Sk8+jZyq/ouyPqO/RmF8uv76DuNT/SF54hQIAAAQIECBAgQIAAAQIECBAgQIDACwKG2l5A8xECBAgQIECAAAECBAgQIECAAAECBAi0F0i4vL3DpejRCF0uRqt53bbcoTe79OWoSkJv1nXPOZFmPXnOW0V9JHD13prV/up8nnVFwj7fwdLvHevnkt5cN/MJAgQIECBAgAABAgQIECBAgAABAgQIXCRgqO0iaK8hQIAAAQIECBAgQIAAAQIECBAgQIDA5QI7XN7ucll/FM+l6LoW1pssfwp02ut11Xk/0myvvP8GEVYFPtWrvoNWK/X8+dm++lSNf2acUHO/H9X1ZYpl7YpFI0CAAAECBAgQIECAAAECBAgQIEDg5gKG2m7eAJZPgAABAgQIECBAgAABAgQIECBAgMANBFyKriuyi/B1liNSQm/uUPNhbUijtnfPjjbru7PfL/5zgU/upVlffDK372I75Mly7RRQ8zWv2dMJvx/N1uDnBAgQIECAAAECBAgQIECAAAECBAgQOCBgqO0AkkcIECBAgAABAgQIECBAgAABAgQIECCwhUDCBVmXomtbTc3rPPXm/SzrVnws0qzHjkXx1JkCCYNOXXIcdfAdVNeNs/OhS93V/H41r1uxSAQIECBAgAABAgQIECBAgAABAgQI3FDAUNsNi27JBAgQIECAAAECBAgQIECAAAECBAjcWMCl6Nriu7xd55lgOVabkOcO+3xYdxnSqOvyx5Fm9Tr7/eIfF+jWk86j47WbPTnbh11qr+azSh7/uZoft/IkAQIECBAgQIAAAQIECBAgQIAAAQIEThIw1HYSrLAECBAgQIAAAQIECBAgQIAAAQIECBBoLeBSdF15XIqusxyR9Gadp96sszwj0qw+Z7xTzPcEugw2fV/FrI+65JxwtvsOem9//Py03qzzfGbZZX/XrVQkAgQIECBAgAABAgQIECBAgAABAgRuJmCo7WYFt1wCBAgQIECAAAECBAgQIECAAAECBAj8T2CHy8ZjMV0u9LqwX7e5dujNLn05qpLQmyk1r+jy2Vor3iFGvUCnPf1odQn73HlU25dqXuc5O5e77P9HeXbJra4aIhEgQIAAAQIECBAgQIAAAQIECBAgcCMBQ203KralEiBAgAABAgQIECBAgAABAgQIECDQSGBcSu1yCTX5Iu9XSVmuNbear3nNnk4YLFDzWRXP//msBudn4A3vCHT5npmtwXk0Ezr+8wTLsZqEPGfnX5f9lZhnF7vjO8uTBAgQIECAAAECBAgQIECAAAECBAgQ+J+AoTbNQIAAAQIECBAgQIAAAQIECBAgQIAAgasFvl+Y7XQR1aXouk5IvBT9c/V6c60f1HzNa/Z0wnk0W8PXz2e9cTSO5z4r0OlMnEnMeq7LWlL2eUKeaj7bFWs/T6p5l/28JuxpAgQIECBAgAABAgQIECBAgAABAgQI/EfAUJtGIECAAAECBAgQIECAAAECBAgQIECAwNUCjy7KdrmQusOl6FHPBM+EHFMsU/LsUvPhlXRh/9kZ3cnzZ46zs/Tq7x3ve1+gc789W13CPncevd+b3yOoeZ3n7BxPPBPqdEQiQIAAAQIECBAgQIAAAQIECBAgQIBAiYChthJGQQgQIECAAAECBAgQIECAAAECBAgQILAgkHDhOCHHQZ6QZ8ql6B3y7HTBXG8uHIqTR59Zdqr31xJm+6hORaQrBTr22tH1z3qyy9p2yLOLpd+Pju6OY88lfJ8fW4mnCBAgQIAAAQIECBAgQIAAAQIECBAg0E7AUFu7kkiIAAECBAgQIECAAAECBAgQIECAAIFbCKRckE3Ic4eL8KPpu1yGV/O6I2iH3uzSl6Mq3z075fUzt7oOEqmLQLd+e8XFefSK2uPP7GDp9471fkj4/Wh9VT5BgAABAgQIECBAgAABAgQIECBAgACBjwoYavsov5cTIECAAAECBAgQIECAAAECBAgQIHB7gYQLsjtc3u40kKDmddteb97Psm7FdZFmfVj3JpE+JdDpO+RdA99B7wr+/fnZ3u/SNwk1H6oJeabUvK7LRSJAgAABAgQIECBAgAABAgQIECBAgMCpAobaTuUVnAABAgQIECBAgAABAgQIECBAgAABAgcEUi7IJlw2HtwJear5gY2x8IiaL2BNHk3pzboVvx5pZvV6ZJ/sJNBlMKnSZNa7Xda8Q54s1zpXzde8PE2AAAECBAgQIECAAAECBAgQIECAAIFwAUNt4QWUPgECBAgQIECAAAECBAgQIECAAAECGwkkDOYM7oQ8XYqu3RhqXuepN+ssPxVpVsNP5eW95whUDyWN/qmO+erKE852v3e8Wt3Hn5udX3rzuHeK5fEVeZIAAQIECBAgQIAAAQIECBAgQIAAAQKXCxhqu5zcCwkQIECAAAECBAgQIECAAAECBAgQIPCLQMoF2R3y7HJxe7RDwmCBmtceXWpe63lFtNkeuCIH77heoPK74nsPVcZ9V8V59K7g35+fnRNd6q7m96t53YpFIkCAAAECBAgQIECAAAECBAgQIECAQJmAobYySoEIECBAgAABAgQIECBAgAABAgQIECBQKOBSdCGmobFSzISL8GPBCXnusM+HdZchjdJG/xZsVqez3ivu5wWqe/tRL1W/41W1WZ8n5NklR99Br3bh48/pzVpP0QgQIECAAAECBAgQIECAAAECBAgQINBIwFBbo2JIhQABAgQIECBAgAABAgQIECBAgAABAn8IGMypawqXoussRyS9WeeZYJlS87qq/N7jle8Rq69A9ZBUwl5PyDHlPNrh945hXb0PXt3xCb2ZUvNXa+BzBAgQIECAAAECBAgQIECAAAECBAgQKBYw1FYMKhwBAgQIECBAgAABAgQIECBAgAABAgTKBVIuyO6QZ8LF7dFg8lzbZgkX4ceKEvJM2edrHfLn07N1vhvf5zMEzjhrE/a586i2P9W8znN2Np+xZ1/JPiXPV9bmMwQIECBAgAABAgQIECBAgAABAgQIECgUMNRWiCkUAQIECBAgQIAAAQIECBAgQIAAAQIEThVIuSCbcHl7B8vRbAmXt7vkOLz0Zt0RlWD5ympnZ8MrMX0mU+DMs2vWZ2e+e6UaO+TZxdJ30ErnzZ9N+Q5KyXMu7gkCBAgQIECAAAECBAgQIECAAAECBAicImCo7RRWQQkQIECAAAECBAgQIECAAAECBAgQIHCiQMIF2R0uwo8SdrkMr+Z1G2qH3uzSl6MqCb15pHtmfXEkhmf2Erhin8367oocjlQtZZ8n5KnmRzru+DNqftzKkwQIECBAgAABAgQIECBAgAABAgQIEGgoYKitYVGkRIAAAQIECBAgQIAAAQIECBAgQIAAgamAS9FToqUHXIpe4vr1Yb1ZZzki6c1az5/RZv167ttF7yxw5UCZfV7XCbM9fWVdf1tVQs19B9X1ZYpl7YpFI0CAAAECBAgQIECAAAECBAgQIECAwFTAUNuUyAMECBAgQIAAAQIECBAgQIAAAQIECBBoLOBSdF1xdrgIPzRc2D/eE2p+3OrIkynn0ddaZvU/smbP7CnwiXN01o+fyOlRdXfIk+XavlXzNa/Z02nflbP1+DkBAgQIECBAgAABAgQIECBAgAABAgTeEDDU9gaejxIgQIAAAQIECBAgQIAAAQIECBAgQKCNQMIFWZeia9tFzes89ea9LGf1rtMQKVXgk0NPs/78ZG7f6+k7qK671bzOckTSm7WeohEgQIAAAQIECBAgQIAAAQIECBAgQOBEAUNtJ+IKTYAAAQIECBAgQIAAAQIECBAgQIAAgUsFXIqu5XYpus5Tb7L8Evj0QM6sF+sqJVKywKf7dNj5DqrroNm+71BvNa+r98xy/FzNa71FI0CAAAECBAgQIECAAAECBAgQIECAwIsChtpehPMxAgQIECBAgAABAgQIECBAgAABAgQItBVIuAg/8BLydBG+ts3VvM4zsTc/OUQw86qrjEjpAp/s0592s77tkmvC2e73jtqdqTev8+yyz2tXLBoBAgQIECBAgAABAgQIECBAgAABAgT+I2CoTSMQIECAAAECBAgQIECAAAECBAgQIEBgR4EdLhuPunS5yOvCft0u2aE3u/TlqEpKb9Z10HqkWc+tR/SJnQU67e8v55R9npDn7DzoUv8d8mS5dlKm1HxtVZ4mQIAAAQIECBAgQIAAAQIECBAgQIDArwKG2jQIAQIECBAgQIAAAQIECBAgQIAAAQIEdhZIuSCbcBF+9ElCnmpeu6PVvNbzymizvXBlLt6VI9BlEOeRmPOoro8SLP3eUVfvmeX4eZe9n9KbtdURjQABAgQIECBAgAABAgQIECBAgACBmwoYartp4S2bAAECBAgQIECAAAECBAgQIECAAIETBb5fRnVB9jj0bAAlwXKsNiHPLjkOr4TL2zv0ZqeaHz8VXn9yVrPXI/vk7gLd98qst7vkn3C2+w6q3c16s84zxbJuxSIRIECAAAECBAgQIECAAAECBAgQIHBTAUNtNy28ZRMgQIAAAQIECBAgQIAAAQIECBAgcKLAz4uoCRfMB4c815rChf01r9+eTrm8reZ1NT8r0qyXznqvuHsIdPkePKLpPDqidOyZ2bnRpS/U/Fg9jzy1Q807/e5+xNwzBAgQIECAAAECBAgQIECAAAECBAgQeCBgqE1bECBAgAABAgQIECBAgAABAgQIECBAoFrg2UXZhEvRwyIhz4QcUyxT8uxS8+GVMFiQcmG/8vydrbnyXWLtKdDpnDkiPOv5LuvZIc8ulr6DjuyM48/ozeNWniRAgAABAgQIECBAgAABAgQIECBAgMAJAobaTkAVkgABAgQIECBAgAABAgQIECBAgACBmwskDLyMEiXkucNl42Hd5TK8mtcdTjv0Zpe+fLcqs1q8G9/n7yOQuidme6DLuhK+g/x+VLvf1bzOM2Wf161YJAIECBAgQIAAAQIECBAgQIAAAQIEbiBgqO0GRbZEAgQIECBAgAABAgQIECBAgAABAgQ+JJBwkTflguwOeSYMFYytIs+1AyNhn48VpeS5pv/7ulZjef7eAl3OvneqkLDPd/g+T/mu7NTTevOdnf3PzyZY1q1WJAIECBAgQIAAAQIECBAgQIAAAQIENhcw1LZ5gS2PAAECBAgQIECAAAECBAgQIECAAIEPC+xwedul6LUm2qHmY8Vd6p5weVvN1/ZI1dMz96r3iHMPgS5n3rvas33RZZ075NnFcvSM78p3d87fn0+wTKl5XVVEIkCAAAECBAgQIECAAAECBAgQIEBgUwFDbZsW1rIIECBAgAABAgQIECBAgAABAgQIEGgm4IJsXUFchK+zHJESenOHmg/rLgMQCTX/rctn/VC7Q0S7i0CX/VnlPdsnXdabcB7tYOk7aH1n6c11M58gQIAAAQIECBAgQIAAAQIECBAgQIDAooChtkUwjxMgQIAAAQIECBAgQIAAAQIECBAgQOAtARdk3+L7x4cTLEfCCXm6sF/Xl2pea/kz2qxXz3276LsKdBnwOsPXd1Cd6uz86dJHaq7m3wW69GVdVUQiQIAAAQIECBAgQIAAAQIECBAgQGAjAUNtGxXTUggQIECAAAECBAgQIECAAAECBAgQCBFwKbq2UC5v13kmWI7VJuS5wz4f1p0uw89M63aCSHcTqO7zr16tjvtqXWZ7R55rsr6D1rx+e3qH3uyyf1J+P6rrHpEIECBAgAABAgQIECBAgAABAgQIENhAwFDbBkW0BAIECBAgQIAAAQIECBAgQIAAAQIEQgVciq4rnEvRdZYjkt6s89Sb71vODN9/gwh3F6gcSnnUr5Xx36lVwtnuO+idCv/52dn5qTePe+9gOVbbpebH5T1JgAABAgQIECBAgAABAgQIECBAgMDGAobaNi6upREgQIAAAQIECBAgQIAAAQIECBAgECDggmxtkVzYr/PcoTc7XdxO6M2ONZ/lVNfxIt1VoPqceNaz1e95p17Oo3f0/vnZBMuRcUKes/O+yx7aIc8ulnU7USQCBAgQIECAAAECBAgQIECAAAECBEIFDLWFFk7aBAgQIECAAAECBAgQIECAAAECBAhsJuCCbF1Bd7AcGl0uHCdchB9eCXmm9+bVPTnzqjs1RLqzwBl97Tyq66gES99BdfWeWfr9aM169j16xvm3lqGnCRAgQIAAAQIECBAgQIAAAQIECBB0K7y9AAAgAElEQVS4uYChtps3gOUTIECAAAECBAgQIECAAAECBAgQINBMIOHydsoF2R3y7HTZWG/WHRYJlmO1P/O8sh9n+7euGiLdXeCsvp718FnvXa1n6nn0fZ0JliPfhDy75PjoO0jNV3f338+nnEevr9AnCRAgQIAAAQIECBAgQIAAAQIECBAIFTDUFlo4aRMgQIAAAQIECBAgQIAAAQIECBAgsLFAysXTHfLscnl7B8uxJRM8u+Q4vBKGSb5yvMptthc2Pvot7QMCV/R10j5/VoIrnI6Uf3Y+JOTZJce07yC9eWSHzJ9JOI/mq/AEAQIECBAgQIAAAQIECBAgQIAAAQIbCRhq26iYlkKAAAECBAgQIECAAAECBAgQIECAwGYCKRdPE/Lc4SL8aO8ul+HVvO6wSenNuhU/jzSzuCIH77iXwFVn6qy3r8pjVt0d8uxiOax9V8467vjPEyzV/Hg9PUmAAAECBAgQIECAAAECBAgQIECAAIG/BAy1aQUCBAgQIECAAAECBAgQIECAAAECBAh0F0i4yLvDRfjRB10uw6t53a7coTe79GVdVf6MNKvTme8W+74CV++tWZ9fnc+zyvsOqtsTal5nOSLpzTrPBMu61YpEgAABAgQIECBAgAABAgQIECBAgEBTAUNtTQsjLQIECBAgQIAAAQIECBAgQIAAAQIECPxDwKXo2oZIuMi7Q81H1QxpHO/dlJofX9GxJ2frPhbFUwTWBD55NvkOWqvVb0/Pzo9P1vl73gk1H/km5Knmdfsnpea1KxaNAAECBAgQIECAAAECBAgQIECAAIFGAobaGhVDKgQIECBAgAABAgQIECBAgAABAgQIEJgKJFw2HotIyNOl6Gm7LT2g5ktcvz6c0psVK56tteIdYhB4JPDpYadZ7386vy+zHfJkuXYGqPma1+xpvx/NhPycAAECBAgQIECAAAECBAgQIECAAIEbCxhqu3HxLZ0AAQIECBAgQIAAAQIECBAgQIAAgWABF2TripdgOVabkOcOF+GHdcIARJcc39mJs355J7bPEpgJdNlDCWe776BZN639fHb26c06zwRLv3es1dvTBAgQIECAAAECBAgQIECAAAECBAhsJWCobatyWgwBAgQIECBAgAABAgQIECBAgAABArcScCm6ttwJgwVqruY/Bbpc2F+tzKyXV+N5/r4CqXvgZ8V8B9X18Ox86dIzaq7m3wW69OXIKaE367pHJAIECBAgQIAAAQIECBAgQIAAAQIEPihgqO2D+F5NgAABAgQIECBAgAABAgQIECBAgECwwLjs2eXyacrF04Q8XYSv3ZRqXueZ0ptHVjxby5EYntlfoMt37JXSs73RxSThbB91S8hzh5oPa715/KRQ8+NWniRAgAABAgQIECBAgAABAgQIECBAYHsBQ23bl9gCCRAgQIAAAQIECBAgQIAAAQIECBAoF/h+GTXhEu8AkOdaGyRchB8rSshzh8vbXfZPSs1/222zfljbqZ5OF+i0tzpZJpztKefR7Mzp0oM75Mly7RRR8zUvTxMgQIAAAQIECBAgQIAAAQIECBAgsKWAobYty2pRBAgQIECAAAECBAgQIECAAAECBAicKvDoEqqLvGvkCRf2d7hsPKqS0JtdchxeenNtL688PdtTK7E8myXQaY8nyTmP6qqVYOk7qK7eM0u/H61Zz76/nfFrnp4mQIAAAQIECBAgQIAAAQIECBAgQOB/AobaNAMBAgQIECBAgAABAgQIECBAgAABAgRWBFIudSZc3t7BcvROl4u8CTUfXgl57tCbXfry63ydma6cw57tLdCt93przbOb7Z0u3glnu++geb+tPKHmK1q/P2uf11mKRIAAAQIECBAgQIAAAQIECBAgQIBAlIChtqhySZYAAQIECBAgQIAAAQIECBAgQIAAgTYCCRd5d7ggOwruwv7xtlfz41ZHnkzY52Md3fOc9eWRWnimp0CX87mnTm1W3ff512oT8pydSV36OsEy4TtolmPK75rd8+yyb2pPXtEIECBAgAABAgQIECBAgAABAgQIEDhZwFDbycDCEyBAgAABAgQIECBAgAABAgQIECCwsYBL0bXFTbi8vUPNR9W6XDxOqPnwSsiza2/O8qo9RUQ7W6DL2XH2OrvGn+2nLvXZIc8ulr6Dandjwvd5as077ZnarhGNAAECBAgQIECAAAECBAgQIECAAIETBQy1nYgrNAECBAgQIECAAAECBAgQIECAAAECNxFwQbau0DtchB8aXS72JvSmmtftnxGpU81nta1duWjVAl3Osep17RBvtre61K7TefSs7jtY+r1jfVfrzXWzI3uoy9lTtzqRCBAgQIAAAQIECBAgQIAAAQIECBA4WcBQ28nAwhMgQIAAAQIECBAgQIAAAQIECBAgcCMBF2Trip1gOVabkKcL+3V9qebHLWd9dzySJ68UMJBwpfb77/Id9L7hV4TZmdVlbyTU3HdlXV+mWH7l2WWf1FZANAIECBAgQIAAAQIECBAgQIAAAQIEThQw1HYirtAECBAgQIAAAQIECBAgQIAAAQIECNxQwKXo2qInXN7eoeajal0uIqt53R56Znl2rWd7om6FIr0rcHYvvJufz88FZvutS413yJPlvB+/P6Hma16zp1N+P+qyT2aefk6AAAECBAgQIECAAAECBAgQIECAQAsBQ20tyiAJAgQIECBAgAABAgQIECBAgAABAgS2E0i4eDrQE/J0Kbp2e6h5nWdib5592XxmUqcv0isCZ9f/lZxSP/PV611ME852v3fUdvvsvNWba94Jeyil5mvyniZAgAABAgQIECBAgAABAgQIECBA4MYChtpuXHxLJ0CAAAECBAgQIECAAAECBAgQIEDgZIGUi6c75Nnl4vZoKZei6zZWgmVKzeuq8jzS7Cy5Igfv+FOg0/m4U32+93sn44Rzc3ZWdPHcIU+Wa6eOmq95eZoAAQIECBAgQIAAAQIECBAgQIAAAQJvChhqexPQxwkQIECAAAECBAgQIECAAAECBAgQIDAVcEF2SrT0gAv7S1y/PpxgORaQkGfKPq/rnn9Gmq3/rPeK+1igyyDLrvV51u9d3Gf7MSHPLjn6DqrdxXrzOs9Oe6h21aIRIECAAAECBAgQIECAAAECBAgQILCRgKG2jYppKQQIECBAgAABAgQIECBAgAABAgQINBcwmFNXIJei6yxHJL1Z55lgWbfa/0aa7cfq94n3WMAAw3WdMev5LrVIOY8S8tyh5mOH6M3j54SaH7fyJAECBAgQIECAAAECBAgQIECAAAECBF4UMNT2IpyPESBAgAABAgQIECBAgAABAgQIECBA4CUBF2RfYnv6oYSL8CP5hDx36M0ul/VTal6xG2d9U/EOMZ4LdOr5O9Yp4WxPOY9mZ0mXXlfzup2+Q82Hht6s6wmRCBAgQIAAAQIECBAgQIAAAQIECBC4nYChttuV3IIJECBAgAABAgQIECBAgAABAgQIEGghsMNF3oRLvKPY8lxreRf217x+ezpln7+z4tka34nts48Fupxp6vNfgdke6FKvHfLsYjmre5c81bz2lEr4/Sil5rWVEY0AAQIECBAgQIAAAQIECBAgQIAAgWABQ23BxZM6AQIECBAgQIAAAQIECBAgQIAAAQIbCLggW1fElIu8aq7m3wW6DD+8UpXZnnslps88Fkjuk7vUdLYfutQw4Tto9ExCnmpeu7vVvM4zpTfrViwSAQIECBAgQIAAAQIECBAgQIAAAQKhAobaQgsnbQIECBAgQIAAAQIECBAgQIAAAQIENhJIuXi6Q54JQwWjteW5tsETLsKPFaXkeUR/dh4cieGZ3wW6nAPqtCaQsM9n+7dL7+2QZxfLlO8gNV87b2ZPJ5xHszX4OQECBAgQIECAAAECBAgQIECAAAECWwsYatu6vBZHgAABAgQIECBAgAABAgQIECBAgECUQMrF04Q8d7gUPZq3y2V4Na87SlJ687cVz9ZQp3XPSF32/T31a1Y92yNdarxDnl0sR+f4rqzZPymWKXmm7PO67hGJAAECBAgQIECAAAECBAgQIECAAIEgAUNtQcWSKgECBAgQIECAAAECBAgQIECAAAECNxFwKbqu0AmWY7UJeaZcit4hz05DGj9348y3bvfeK1LnmneuxLN+7OI52y8JeSbkOHpUnms7NeH3Dr8frdV09nRKzWfr8HMCBAgQIECAAAECBAgQIECAAAECBLYSMNS2VTkthgABAgQIECBAgAABAgQIECBAgACBbQRchK8tZcJF3h1qPqqWMFiQkGMny++7cdantTt3/2hdejFVOuFsH7YJec72dpde3SFPlmsnjpqvec2eTjiPZmvwcwIECBAgQIAAAQIECBAgQIAAAQIEthEw1LZNKS2EAAECBAgQIECAAAECBAgQIECAAIEtBVIunibk6VJ07RZR8zrPHXqzTuMekboMteyi7Tyqq+QO51GX/bWD5eisBM8uOQ4v51HdeSQSAQIECBAgQIAAAQIECBAgQIAAAQLbCxhq277EFkiAAAECBAgQIECAAAECBAgQIECAwBYCLsjWlTHBcqw2IU8X9uv6snvNZ7WuldgzWqehix2FZz3axT/hbO9+Hn317w41H2vRm8dPJDU/bnXkyZTz6MhaPEOAAAECBAgQIECAAAECBAgQIECAQKSAobbIskmaAAECBAgQIECAAAECBAgQIECAAIFLBL4ueiZcNh4gCXl2yXF4JVzk3eHytpqvHVcdaz7LaW2F93u60x64g37C2e47qLYT1bzOc3bedznPdsizi2XKeVTX5SIRIECAAAECBAgQIECAAAECBAgQINBIwFBbo2JIhQABAgQIECBAgAABAgQIECBAgACBZgI/L8x2uXyacHl7h8vGox3VfG1T6s01r9+e7mQ52891q94rUpfz40zVrt+TY82d9tCzGsz2VpceSrBU89qdrjfrPHew7PQ7cV1lRCJAgAABAgQIECBAgAABAgQIECBAoIGAobYGRZACAQIECBAgQIAAAQIECBAgQIAAAQJNBR5dQk24YD445bnWVC7sr3n99vQOl7e77J/h/OnenNWzrnP2idSpf85U/XRvHlnbrH+71CrBssN5pOZHBGqfSejNHfZ5yu/uXc7M2i4XjQABAgQIECBAgAABAgQIECBAgACBDwoYavsgvlcTIECAAAECBAgQIECAAAECBAgQINBcwEXeugKxvMZyvKXLheOEmg+vhDw/dWF/9t66rt4jUpe9d6XmrEe6mNjndV2h5nWWvoOus/T70Zp1yj5fW5WnCRAgQIAAAQIECBAgQIAAAQIECBBoKGCorWFRpESAAAECBAgQIECAAAECBAgQIECAQCOBhIvwgyshz5QLsjvkmTBIMvpWnmuH3bPePMtxthfWst/36bP8k8R8B9VVa7bvuvRbQs39flTXlymWKXnusM87/R5X2+miESBAgAABAgQIECBAgAABAgQIECBwoYChtguxvYoAAQIECBAgQIAAAQIECBAgQIAAgWCBhMvbLsjWNpia13nu0JtdBklGVX56npHbrGZ13ZEb6Qz3XI3fh6vHurp4zXo7Ic+EHNV8fTcn/N7x6Dvo+0r15lrd1XzNy9MECBAgQIAAAQIECBAgQIAAAQIECGwnYKhtu5JaEAECBAgQIECAAAECBAgQIECAAAECpwm4CF9Lm3CRd4eaj6olXDJPyLGj5Rlus76vPQnyop1hnqfwPOOEs31kn5DnbC926cUd8uxiqTdrT8OEfa7mtTUXjQABAgQIECBAgAABAgQIECBAgACBKAFDbVHlkiwBAgQIECBAgAABAgQIECBAgAABAi0EXJCtK8MOF+GHRpfL8Am9qeZ1++esSLManfXe7nG77PPuTl/5OY/qKjXbk116U83V/LtAl74cOenNa3qzU83rViwSAQIECBAgQIAAAQIECBAgQIAAAQInChhqOxFXaAIECBAgQIAAAQIECBAgQIAAAQIENhdwQbauwAmWY7UJee4w/DCsu1yMTqh53U78vccr35MUq0svJpl95brDedSp/gnn0Q419x20ftrozXWzZ59IsEz5nbiuKiIRIECAAAECBAgQIECAAAECBAgQIHCSgKG2k2CFJUCAAAECBAgQIECAAAECBAgQIEDgJgI7XN52YX+tWdV8zWv2dMLl7ZSaz6yP/Hy21iMxdnqm0/mY7Jqwz4dvQp6zPdqlZ3fIk+XaqaPma16zp51HMyE/J0CAAAECBAgQIECAAAECBAgQIEBgAwFDbRsU0RIIECBAgAABAgQIECBAgAABAgQIEGggkHDxdDAl5OlSdG1Dq3mdZ0pvvrri2fpejZv4uS7DLIl2v+XsPKqraIKl3zvq6j2zHD/vcm4l9Obs+y7BUs1r95doBAgQIECAAAECBAgQIECAAAECBAh8RMBQ20fYvZQAAQIECBAgQIAAAQIECBAgQIAAgS0FXJCtLWvCpeix4oQ8d+jNLhfMU2r+ym6c9ckrMdM+06nP0uyO5jvrsy41SDjbU84jNT+6O449l9CbO9R8VMN5dKwnv55K6M21FXmaAAECBAgQIECAAAECBAgQIECAAIGTBQy1nQwsPAECBAgQIECAAAECBAgQIECAAAECNxTY4SJvwiXe0VryXNtgKZeNE/JM2edHO2S2nqNxkp/rcp4kG67knrDPx3oS8pzt3y69nWCp5iu7eP6s3pwbHX1iB8tOv7sfdfccAQIECBAgQIAAAQIECBAgQIAAAQKnChhqO5VXcAIECBAgQIAAAQIECBAgQIAAAQIEbi2QcHnbBdnaFk2o+VhxQp479GaXQZJZl8+sZ59P/3lCnb5qlJDrSj/Meq/LenfIs4ul76CVHTJ/NuH7XM3ndVx5wnm0ouVZAgQIECBAgAABAgQIECBAgAABAgSaCxhqa14g6REgQIAAAQIECBAgQIAAAQIECBAgEC6ww8XTUYIul+ETLm+ree2mTaj5WHFKno+qM+vZ2or2idblXPtN5FFtEvJerfKsB7usOWWfJ+Sp5qu75Pfn1bzOU2+eb9nlTK9bqUgECBAgQIAAAQIECBAgQIAAAQIECLwoYKjtRTgfI0CAAAECBAgQIECAAAECBAgQIECAwJJAwmXjsaCEPHe4bDysu1zoTai53lw6bpYenu2npWBBD3fZf8/IZnXpnv+rrZBwHqXUZoc8O/W53nx1V//5uQRLv3fU1fuRZae9XbtS0QgQIECAAAECBAgQIECAAAECBAgQWBQw1LYI5nECBAgQIECAAAECBAgQIECAAAECBAi8JZBwkXeHi/CjSF0uzKr5W1vmHx/eoTe79OUX7My0rno9InXz/66yWovOa3mn2jOHLuveIU+Wa52q5mtes6f9fjQTOv7zpN7scu4c1/UkAQIECBAgQIAAAQIECBAgQIAAAQInChhqOxFXaAIECBAgQIAAAQIECBAgQIAAAQIECDwUSLp4+qyEnS6kuhRdt9H05r0sZ/Wu0+gRqdO59V3k3Tp0Xde7VZ+5dFm376B3K/3359W8znJE0pt1ngmWKTWvq4pIBAgQIECAAAECBAgQIECAAAECBAhsIGCobYMiWgIBAgQIECBAgAABAgQIECBAgAABAqECLsjWFW6Hi/BDw5DG8Z5Q8+NWz56cGb7/hh4RuuyrRxpVNei8xne7IOG7clbHLvXZIU+WaztKzde8Zk87j2ZCfk6AAAECBAgQIECAAAECBAgQIECAAIElAUNtS1weJkCAAAECBAgQIECAAAECBAgQIECAwAkCLsjWoSZYjtUm5LnDRfhhnTAA8YkcZ/Wt25WfjfQJ25UVV9ah+1pXXH4+O3PqsvaEs9130Dud+Odn9eZ1ngn73O8dtf0gGgECBAgQIECAAAECBAgQIECAAAEC2wsYatu+xBZIgAABAgQIECBAgAABAgQIECBAgMBDga9LyC7IrjWIC/trXr897SJ8neWIlNCbnWo+y6W2Op+J1uV8n62+shYpa56ZPPt5wj53Hr1a3cefm+2PLj2f0Js7WI4uUfO1PZbQm2sr8jQBAgQIECBAgAABAgQIECBAgACB/2fvjpYct3lG0Z73f+l9iv98nfQ4tkFKkAzQ67opClwAKU8VmBDYSMClto2SaSkECBAgQIAAAQIECBAgQIAAAQIECEwKPGvu1CA7ife/YR0aZHdo3q5SlyPtcr62R96NrlCbUQx5q71/pkr7ZmX1WTnpuv4sqyrrj/LZIc4qMfoGreyOeKzajI1mR+xgOdZaaa/P2htHgAABAgQIECBAgAABAgQIECBAgMAWAi61bZFGiyBAgAABAgQIECBAgAABAgQIECBAYFrAxZxpqnDgDo28lZp41WZYctMDOliOxXwqzmjvTkMXHFhpTx/hycrNVQ4jvqvmXvWKrDrEWSXGT55HK3nfIedjvVXy/qlvkJyvCOSO7ZDz3BWbjQABAgQIECBAgAABAgQIECBAgACB4gIutRVPkPAIECBAgAABAgQIECBAgAABAgQItBPo0CypKTq3rDrkfKy4Q5w71GaVZn05f73PozrLPSHum61S7Z1ZdVZ+rvD4HdsV8x9x63C2O4+OZPbYGValLuX8vpyPN1XJe4fzKPrGVLHMrSCzESBAgAABAgQIECBAgAABAgQIECBQVMCltqKJERYBAgQIECBAgAABAgQIECBAgACB1gJdmiV3iLNK4+kOlmPTdfCsEuPw0rydd1S/sszOd7RX81Z070zZTvdG/9+3ZeYp26bbxbYuZ3uXOLPr6cxe8w06o/f3s9GZUyXvcv59Oc9bsZkIECBAgAABAgQIECBAgAABAgQIECgo4FJbwaQIiQABAgQIECBAgAABAgQIECBAgMA2Ah0aTwd2hzh3aDYe1pqi57e3nM9bzYzssM+fnUfZeyaqqxnLSmOyfSqtLTNX2U6PsWXPfzQPkVmHOKvE6PfR0Sp8/lzXb9Dv1VSpzR32ud/EufvLbAQIECBAgAABAgQIECBAgAABAgQItBVwqa1t6gROgAABAgQIECBAgAABAgQIECBAoJFAh0ZeDbK5BSXneZ471GaVRviRlW61mWkX1VJe1d4zU6bNPRGvvyUzZ9lez2LLfse62J8nuu3zZ+vsYDni7hBnlRjV5tEd/fy5DvtcznNzbjYCBAgQIECAAAECBAgQIECAAAECBLYTcKltu5RaEAECBAgQIECAAAECBAgQIECAwNcKvGrsrNLIGzXmd4izSoyjyDs08u6Q82FdJe9ynne8d6nNvBX/mSlad/b7rpyvyr68co2/587KXbZb14ttXc72LnFm19WZfeVbeUbv72c7WEbftiq1GZ3h4syrWzMRIECAAAECBAgQIECAAAECBAgQINBKwKW2VukSLAECBAgQIECAAAECBAgQIECAAIE3Ajs0S1Zp6BzMHRp55Tz3SJDzPE+1mWeZOVOUl8x3XTlXpW/Flet8nDsrf9l+LtXnVIFvUI5j9Btu/D17DxyNvEPOI88OlnK+XqFdanN9ZZ4gQIAAAQIECBAgQIAAAQIECBAgQKCYgEttxRIiHAIECBAgQIAAAQIECBAgQIAAAQKnBbo0IXaIM7pA0KGRt0qMo7Dl/PT2/mcCtfl9lmdXHNXM2fnver7SmXbXmn+/JyuP2Y7VL7b5BuVWa1SH2fV1NHq/O47K/fc5Oc+zdB7lWpqNAAECBAgQIECAAAECBAgQIECAAIHWAi61tU6f4AkQIECAAAECBAgQIECAAAECBAi8ENih8XQsTVP0Wolr3l7zeje6g+WIv0OczqO8ujwzU5SHM3Pf9WyVb8Jd6331nqxcZns6j/IqI8pxdu6ORi7nR+X++5yc51n6ffR9lrkrNhsBAgQIECBAgAABAgQIECBAgAABAjcKuNR2I7ZXESBAgAABAgQIECBAgAABAgQIELhdQINsHvkOlkNDI/xaTWjYX/N6N3qHPVRl/xzJSuR/ZM67nunsfpVRVj6zbaO4st931LfD2T7W1iHOHXLu99HaTpLzNa9odId93uU8iqz9nQABAgQIECBAgAABAgQIECBAgACBcgIutZVLiYAIECBAgAABAgQIECBAgAABAgQIXCDQoVlSg2xu4jvkfKy4Q5w71GaViyRynrvPZ2eLanh2nk+Mq1S7n1j/u3dm5fUK4w5nu/Mot6LlPM8z2ttX7Nkj0e8QZxXLHc6jSpZH6tkzBAgQIECAAAECBAgQIECAAAECBAh8RMClto+weykBAgQIECBAgAABAgQIECBAgACBDwjs0Hg62Ko0THZo3pbz3I3WIedjxR3i3KE2q5xFM1Ueec/M8YkxnYw/4RPt95WYrrJ2Hq1k4f3YDpZRTV5VZ6vK0ZkozjXRDrUp52s5jUY/86yyb6LY/Z0AAQIECBAgQIAAAQIECBAgQIAAgVICLrWVSodgCBAgQIAAAQIECBAgQIAAAQIECNwg0KHxdDB0iFODbG7Bdsi52pTzR4EOTdzRWZWb1ZzZOrjmrPT8LFn5vco8iu+q967K+gatir0eL+d5ln533Gc53uQ8mvd+3OdV7OZXYCQBAgQIECBAgAABAgQIECBAgAABAgUEXGorkAQhECBAgAABAgQIECBAgAABAgQIEPiIQIfm7R2aokdyqzR5ynneVtuhNqvU5ciK2syrzceZolq97s3HZ65Um8dXcf+TGbm+0t4+z6uJKNdX5nFlFR1y7hu0ktF4rNqMjWZHdLOscu7M+hpHgAABAgQIECBAgAABAgQIECBAgEAJAZfaSqRBEAQIECBAgAABAgQIECBAgAABAgQ+JNCtWfIZU6UGyg7N2zvkfNRBlbx3yPnw6hDnDrVZpS5/n5WR64c+Py9fW9GwmtG7eDLyfWUOoviufPdKHneIs4qlb9BK5cVjO3zP5TzO48qILufRypqMJUCAAAECBAgQIECAAAECBAgQIECAwP8EXGpTCgQIECBAgAuOqbMAACAASURBVAABAgQIECBAgAABAgQI9LjwMvLUoZG3S+PpDnFWadjfwXLsrw6eVWLsch5FcVb7/t2Z32jfVrO5O56rcxH5X/3+WU+/O2al4nFyHhutjFCbK1rvx3awjL7nVc7MvKyYiQABAgQIECBAgAABAgQIECBAgACBLxFwqe1LEm2ZBAgQIECAAAECBAgQIECAAAECBKYEOjR1aoqeSuX0IDmfpgoHqs2QaHrADpZjsRWazCPL6aRcPPAuqy4eF3NPTX9HTnyDplIxNSiq7TvyORNoh5yPdXSIU85nKm5+jJzPWxlJgAABAgQIECBAgAABAgQIECBAgACBJAGX2pIgTUOAAAECBAgQIECAAAECBAgQIEBgGwENsrmp1CCb56k2WT4KuKTxviaiPZNXUedmuiuPXTzOaeY+fUduorzcEcOM2g5xspzJ9L9j5HzNKxrtN3EkNP/3DpbzqzGSAAECBAgQIECAAAECBAgQIECAAIEvFnCp7YuTb+kECBAgQIAAAQIECBAgQIAAAQIE3gp0aZbsEKem6NzNJud5nmpzb8sov3mrPz7TXZdsOlgcV7z2yQo5uiuGGUnfoBmluTHRvqySdzmfy+fMKDmfUZof06E251djJAECBAgQIECAAAECBAgQIECAAAECXyjgUtsXJt2SCRAgQIAAAQIECBAgQIAAAQIEiguM5sQOTbyDUZxrxdSl8bRDnJqi12ovGi3nkdD83yvVZhTL/KquGXnHN6S6wTWy+bPekaufqJ1HefmL6v/OvL5blZzL+W+BKnU5YlKbebVpJgIECBAgQIAAAQIECBAgQIAAAQIECDwRcKlNWRAgQIAAAQIECBAgQIAAAQIECBCoJPDYOFmlqVNTdG6VaJDN8+xgOVbbIc4d9vmw7nBu3hVjlNO8nbg+0x0Glde/Lvb5J+7I2c8qo9zdGcs7+Q5nu29Q7t5Rm3meO1j63ZFXD2YiQIAAAQIECBAgQIAAAQIECBAgQOArBVxq+8q0WzQBAgQIECBAgAABAgQIECBAgEBZgVfNnZq351OmQXbeamakhv0ZpbkxO9RmlbNoiHeozU/mPHr3XNVeM+qOOqq8/mtU75n1jtz9XkmHfe48yq29aO/eXYOvVtehNnewHP5yvrbHOtTm2oqMJkCAAAECBAgQIECAAAECBAgQIEBgYwGX2jZOrqURIECAAAECBAgQIECAAAECBAg0FOjQhKhBNrew5DzPc4farNK4PbKiNu+pzatyHu2HvNWtzXTVen9HUXXta1J1R9+Rw8fVO4/y6qGDpW9QXr4jy/H3T+zpZyvsUJvR96WDZaWc51a62QgQIECAAAECBAgQIECAAAECBAgQaCjgUlvDpAmZAAECBAgQIECAAAECBAgQIEBgcwHNkrkJ1iCb57lDbVZpNh5ZUZv31Oa35jzar3n68zPdkYuK654X6jPyjlw+akS5/URMzzLW4Wz3Dcrda3Ke57nDPh8azqO8mjATAQIECBAgQIAAAQIECBAgQIAAAQJbC7jUtnV6LY4AAQIECBAgQIAAAQIECBAgQKC1gAbZvPRpkM2zHDN1qE05/76c71CbmU3w0R7IrZC52TLX9/jGiuudU+k56spcRiIdvkE7nEdjDZ/M8+86kPNoV8z/PTorO+Rcbc7nOzqLKlmurcpoAgQIECBAgAABAgQIECBAgAABAgQ2EXCpbZNEWgYBAgQIECBAgAABAgQIECBAgMDGAh0aeXdokK3SxDtKWc7zNrTazLNUm9dbZp5DUe3nriaeLXNtz95Wbb2xSP8RV+f0nVCU70/G9jvuHeKsYukblHtmdPitKef35Xy8qdJez1252QgQIECAAAECBAgQIECAAAECBAgQKCzgUlvh5AiNAAECBAgQIECAAAECBAgQIECAwD8CmqJzi6FDI+8OOR9Zq9IgK+d5e2iH2qxSlyMrvz0z44rylFcR8UyZ64rfZsSKwNk6+XRuo/g/Hd9PLnyDVqry/Vg5z7N8/AY9ztxh/3T5rdklzio5z61ysxEgQIAAAQIECBAgQIAAAQIECBAgUFjApbbCyREaAQIECBAgQIAAAQIECBAgQIAAgf8IdGiKHkF3iFNTdO4Gk/M8T7X5nZaZjeRRDeUJxzNlrit+mxFHBM7WS4Uc+wYdyfzzZ6J6qJDvLr81u8Qp53n7R85zLc1GgAABAgQIECBAgAABAgQIECBAgMD2Ai61bZ9iCyRAgAABAgQIECBAgAABAgQIENhOYIfG05EUTdFrpalhf83r3egd9lCH/dNln1eKM6vKoxrPes/MPFVqdSbWbx5ztmYq5DlaQ4UYR43tECfLtdNCzte8otF+E0dC83/vYDm/GiMJECBAgAABAgQIECBAgAABAgQIEGgo4FJbw6QJmQABAgQIECBAgAABAgQIECBAgMD/CWiQzS2EDk2dci7njwIuFqzVRId9vrai56OjsyLjHTNzVKnPmViNiX9XvDOqlOsu+7xDnNFZUiXvO8RZxTL6N0aVOOU896vV4TzKXbHZCBAgQIAAAQIECBAgQIAAAQIECBAoIuBSW5FECIMAAQIECBAgQIAAAQIECBAgQIDAYYEOTYg7NJ6OBHVo5K0S4/BSm4e39X8e3GEPVanNLpZnqida45m5Z5+tku/ZeI37I3Cmdqrl3Dcor6qjuqiSezmX898CVeoyOlurxNlln+dVuZkIECBAgAABAgQIECBAgAABAgQIECgg4FJbgSQIgQABAgQIECBAgAABAgQIECBAgMBpgS5NiDvEWaXxdBSN5u3TW+efCTpYynleviPL8fdKe3115dFZuzrfkfGd/Y6sd5dnztZOtbxH66kSr29Q3g7aIeeVvkFqU23+FqhyZuZlxUwECBAgQIAAAQIECBAgQIAAAQIECHxYwKW2DyfA6wkQIECAAAECBAgQIECAAAECBAikCuzQyFulWXIHy1FcHTyrxDi8OjRv71Cbcp569P9nsqhGrn17nXPn6nXuOv/Z+qm0v39y1OFs9w3K3VFRHVep0w61uYOl38Tr+6tDba6vyhMECBAgQIAAAQIECBAgQIAAAQIECBQTcKmtWEKEQ4AAAQIECBAgQIAAAQIECBAgQCBFoEMTogbZlFT/M0mHnI9gO8S5Q21WadaX89x9PjtbVMOz8xwZV6n2jsTvmT8CZ2qocg34BuVVeAfLqJar1Gq038S5VrcdalPO13JqNAECBAgQIECAAAECBAgQIECAAAEC2wq41LZtai2MAAECBAgQIECAAAECBAgQIEDg6wU0S+aWgAbZPM8darNKg/nIitq8pzYr5TxacbTHoufP/L2T05l1fsOzZ+qoch1E66oSe4ez3Tco9ySQ8zzPHfb50HAe5dWEmQgQIECAAAECBAgQIECAAAECBAgQKCngUlvJtAiKAAECBAgQIECAAAECBAgQIECAQKKABtk8TA2yeZZjpg61Keffl/MutfkuM1Hd5mb139mqNN9ftb5vnPdMLVWvhw7foC7nUVQnVWpBzvNOsR1yPjTU5nxNdMn5/IqMJECAAAECBAgQIECAAAECBAgQIECggIBLbQWSIAQCBAgQIECAAAECBAgQIECAAAECtwh0aOTt0iy5Q5wdmnjHxhDn2vHQYZ+PFXWIs8s+f6yQKO61ilobXWW/rkVtdCRwpqaq10S0tirx7xBnFUvfoGjHr/29w/dcztdyGo3uch5F6/B3AgQIECBAgAABAgQIECBAgAABAgRKCLjUViINgiBAgAABAgQIECBAgAABAgQIECBwk0CXJkQNsnkFsUPOh0aVZvgOtSnneftnzNQh579XHOU/V+ff2ars0avW983znqmpLnURrbHKOrqcRx3ilPPcU03O8zzVZp6lmQgQIECAAAECBAgQIECAAAECBAgQKC/gUlv5FAmQAAECBAgQIECAAAECBAgQIECgvcDvxkRN0Wvp1CC75vVudAfLEX+HOHdoNh7WzqO1/dWhNqM9tLbitdFV6mktaqNnBaJz7908nWqjwz6PclHFe4c4q1hGZ3uVOOV89kSdG+c8mnMyigABAgQIECBAgAABAgQIECBAgACB1gIutbVOn+AJECBAgAABAgQIECBAgAABAgRaCDw2JFZpPB14miXzSqiDpZzn5TuyHH+vstc71OYOjfBVch5Z5u6CP7NVqfUr1mbOfwWO1la3+ojWWWU9O8TJcu2EkfM1r2i030eR0Pzfu9Tm/IqMJECAAAECBAgQIECAAAECBAgQIEDgJgGX2m6C9hoCBAgQIECAAAECBAgQIECAAIEvFdAsmZf4DpZjtR3i7NJ42sFSzvP2eGQ5/t7hAsSnY4z2d27G/sz26TVfsSZzPhc4Wl8dayRaa5U1dfhW7mBZ6azrkPPom95h/8j5+pewS22ur8wTBAgQIECAAAECBAgQIECAAAECBAhcJOBS20WwpiVAgAABAgQIECBAgAABAgQIECDwj8AOjbwaT9cKWs7XvKLRHRpkd8j5yEOHvd4hxk9aRrUY7bfVv1fJx2rcxh8TOFNfXWvFN+hYrTx7KqqfKjUi53L+W6BKXY6Y1GZebZqJAAECBAgQIECAAAECBAgQIECAAIESAi61lUiDIAgQIECAAAECBAgQIECAAAECBL5CQBNiXpo1RedZjpnUZp5nB0s5z8t3ZDn+fnczfHQ+5q7+/vVlx2++dYGjNXb3Xlhf2esnojVXWZtvUF7Wd8j5J75BrzKgNtXmj0CV8zIvI2YiQIAAAQIECBAgQIAAAQIECBAgQOCEgEttJ/A8SoAAAQIECBAgQIAAAQIECBAgQGBZQIPsMtnbBzo0yMr59+V8rFht5uW9g2WlnEdnTl5m/sykOT1btMd8R+psh1pxHuXVZ1RDVeplhzhZrtWtnK95RaOfeVapySh2fydAgAABAgQIECBAgAABAgQIECBA4HIBl9ouJ/YCAgQIECBAgAABAgQIECBAgAABAk8ENEXnlcUOjadDo0pzp9pUm78FqtTliKlDbVY4j6IY8iq8zrmVuSZzzQkcqbNK58ncKl+Pch6dFfz3+Q6WvkF5+Y4s/SZes47O4irn7mOcVeJa0zaaAAECBAgQIECAAAECBAgQIECAAIELBFxquwDVlAQIECBAgAABAgQIECBAgAABAgSmBTo08nZtlnxMQpXmSTmf3h7hwB1qs0pdDmy1GZbc9IBPWkb7YnoREwMr1e9EuIYkC6zW2m71Eq2/yno/eR6tlFyHOHfI+ciJ2pyvTDmft5oZ+duzSh3OxG0MAQIECBAgQIAAAQIECBAgQIAAAQKXCbjUdhmtiQkQIECAAAECBAgQIECAAAECBAhMCuzQLFmpKVFT9GThTQxTmxNIC0PU5gJWMLSD5VjCJ+KM9m1eFupcjMhck7nWBFbqLeu3ws87s+ZbW/F/R39inx+JuUOcUT3J+Vrm5XzN691otZlvWWU/563MTAQIECBAgAABAgQIECBAgAABAgQIHBBwqe0AmkcIECBAgAABAgQIECBAgAABAgQIXCLQofF0LLxDnDs0ng7rKs2ecp635XeozSp16Tx6XpdRjWVVc6U6yFqTedYFVuotq2Yq/p9+Ioesta9n6O8ndoiziqVv0NlqnK9NOV+z7rLP11ZlNAECBAgQIECAAAECBAgQIECAAAECmwq41LZpYi2LAAECBAgQIECAAAECBAgQIECgsYALRHnJ62A5Vtshzi4NsjvEWaV5ewfLsb86eGbGGOUt64TNjDkrJvN8RmC25jJr5vGdmXOfUYwsOsRZJUa/j85U4n+f7fBbU87vy3ml30e5qzYbAQIECBAgQIAAAQIECBAgQIAAAQLNBFxqa5Yw4RIgQIAAAQIECBAgQIAAAQIECHyJgKbo3ER3aOTdIecja1Wa4eU8bw/tUJtV6nJk5ZlnZnxRvjIqIzPejHjM8VmB2ZrLrJtX78x8xxlV36Azen8/G9WXnK9Zq801r3ejO1i++t3xs64q+ycvK2YiQIAAAQIECBAgQIAAAQIECBAgQKCZgEttzRImXAIECBAgQIAAAQIECBAgQIAAgS8T0CyZl3BN0XmWY6YOtblDzod1lYZjOc/bQ1f+X6aius9YRZWazFiLOXIEZuous26cRzl5i77nvkHrzmpz3ezVEx0soz2Uee6dkY3O6CpxnlmjZwkQIECAAAECBAgQIECAAAECBAgQaCngUlvLtAmaAAECBAgQIECAAAECBAgQIEDgqwS6NCHuEGelhs4OjbxynnsUyXmeZ7fazDx7orVnKGfGmxGPOT4vMFN32XUTvTP7fUeVd4iT5Vr25XzNKxrt91EkNP/3DpbzqzGSAAECBAgQIECAAAECBAgQIECAAIENBFxq2yCJlkCAAAECBAgQIECAAAECBAgQIPAlAhpkcxPdoalTzuX8UcDFgrWa6LLPM/ManRtrgs9HZ8V7R6wZ6zVHjkBW3TxG02Gfj5g7xBntyatyuFphO8TJci3rcr7mFY3ucB5Fa/B3AgQIECBAgAABAgQIECBAgAABAgS2EHCpbYs0WgQBAgQIECBAgAABAgQIECBAgMBXCXRoQtyh8XQUVYeG4yoxDi+1mXcUdbCU87x8Z88UncFn3pd55lwZ55k1evYagczaeRZhh3MzqvmrjWYz28HSN2g2m3Pj1Oac0+yoDnuoS85nzY0jQIAAAQIECBAgQIAAAQIECBAgQKClgEttLdMmaAIECBAgQIAAAQIECBAgQIAAga8X6NKEuEOcHRrMx4YQ59qx0KHZeKyoQ5w77PNKe2itkp+PjnJy5h1ZZ82VMZ5Zn2evE8iqnXcRRnV1Rwwzgh3Odt+gmUzOj1Gb81bRyB0sK/3u6HIeRXXh7wQIECBAgAABAgQIECBAgAABAgQItBRwqa1l2gRNgAABAgQIECBAgAABAgQIECBA4H8COzR1dmgwH9ziXNt2XRpkO8Rpn6/VXjS6Q86jNUR/j2omev7d37POwitjPLM+z14nkFU7MxF22ecd4oz26p15fZf7DpYj/g5x7pDzLr/dq+yfLrU5c/4bQ4AAAQIECBAgQIAAAQIECBAgQIBAKwGX2lqlS7AECBAgQIAAAQIECBAgQIAAAQIEXghokM0rjR0aeas0yO5gOSqrg2eVGIeX8yjvPDo6U7T3js6bWWdXxXh0bZ67ViCzdlYidR6taL0f28HSNygv35Gl30dr1tE371Nn5OMqusS5pm80AQIECBAgQIAAAQIECBAgQIAAAQKFBVxqK5wcoREgQIAAAQIECBAgQIAAAQIECBBYEujShKgpeimtbwfvkPOxwA6NvFViHF4d9tAOtVkp56unRuS/Ot/P+CyTq+I7ui7PXS+QVTtHIo3q7ZOx/V5Ph7PdN+hIBb5+Rs7zPHfY534T59WDmQgQIECAAAECBAgQIECAAAECBAgQaCPgUlubVAmUAAECBAgQIECAAAECBAgQIECAwKSABtlJqIlhGmQnkBaGdKhNOV9I6MTQDjkfy+gS5wT5/w2J6nh2nsdxWZd/rorv6Lo8d71AVu2cibTDPo/2RgXHmTOmQ5xVYow8q8SpNs+cPv991nmU62k2AgQIECBAgAABAgQIECBAgAABAgTaCrjU1jZ1AidAgAABAgQIECBAgAABAgQIECAQCGiWzCuRDpZjtR3i1BSdV5ddct4lzi61OVNB0Vpm5ng2JutyxVXxHV2X564VyKqbjCij2qsS6w5xVrH0DcrYOf/O0eG3ppzfl/Pxpkp7PXflZiNAgAABAgQIECBAgAABAgQIECBA4AYBl9puQPYKAgQIECBAgAABAgQIECBAgACBLxL4afSs0tynKTq3+Do08u6Q85G1DnuoQ4xdLLvEWSXn0ckWnQPR88/+nrn2K+I7sibP3COQWTtZEUc1WCVmvzuyMh7/HyzlfM1aba55vRvdwXLE3yXOvMyYiQABAgQIECBAgAABAgQIECBAgACBGwRcarsB2SsIECBAgAABAgQIECBAgAABAgS+SOCx2U+D7FryOzRLaoRfy2k0Ws4jofm/q815q2hkF8t364jWEBk8/j3re5Yd1+o6jL9fIKt2rojcNyhPNdrbVeqgQ85HVjrEKed5+0fOcy3NRoAAAQIECBAgQIAAAQIECBAgQIBAGwGX2tqkSqAECBAgQIAAAQIECBAgQIAAAQItBJ41d3Zo4h244lwrsQ7NxmNFHeLcoSm6yx6yz/P2eaWcP1tVtK/WJPK+Edlxra7D+HsFqpw571Yd1WSVNewQJ8u1/Sfna17RaL+JI6H5v3ewnF+NkQQIECBAgAABAgQIECBAgAABAgQIfFDApbYP4ns1AQIECBAgQIAAAQIECBAgQIDAhgIdGvw0yOYWnpzneXawHKvtEOcO+3xYd7gAUSXGx50Y1cDqzq26ztV1VBifnZsKa3oVQ6e66XC2+wblVnu0F6vUb4fa3MHS7471/dWhNtdX5QkCBAgQIECAAAECBAgQIECAAAECBG4UcKntRmyvIkCAAAECBAgQIECAAAECBAgQ+BKBHZo6OzTxjnIS59qm6tJ42iFO+3yt9qLRch4Jrf89qtHVGauct6txG99DYNRrlRpzHuXVTHQOyfm89Q6WXX67V6nL4eU8mt8jRhIgQIAAAQIECBAgQIAAAQIECBAg0FLApbaWaRM0AQIECBAgQIAAAQIECBAgQIBACwFNiHlp2qGRV4PsWj3I+ZpXNNp5FAnN/32H2pxf7b8jK51hR+L3TF2Bnz1VqcZ22OddPKvEuUPOxy7v4Nkhxi6WXeKskvO6X0KRESBAgAABAgQIECBAgAABAgQIEPhaAZfavjb1Fk6AAAECBAgQIECAAAECBAgQIHCLgAbZXGYXc/I8d6jNSg2yavOe2pTzNedon8/OVsl9Nmbj+ghUvNT2o9fhbB+xdogzOo+qnDMdLOU893xTm/d5VtnnuSs2GwECBAgQIECAAAECBAgQIECAAAECJwRcajuB51ECBAgQIECAAAECBAgQIECAAAEC0wIaZKepwoE7NJ6ORVZp6uxQm3IeboulAR1yPhbUIc7qtRnFN1s4Vc6r2XiN6yPwu0Yr15nzKK+mOlj6BuXlO7L0m3jNOvquVzlHu8S5pm80AQIECBAgQIAAAQIECBAgQIAAAQIXCLjUdgGqKQkQIECAAAECBAgQIECAAAECBAi8FOjQyNulCXGHODWerh0Wcr7mFY12HkVC83+vahntmdkVVjmrZuM1ro9Al0ttQzTaT1X2SdXz6LEqO8Qp57lniZznearNPEszESBAgAABAgQIECBAgAABAgQIECDwUQGX2j7K7+UECBAgQIAAAQIECBAgQIAAAQJfKaAJMTftGmTzPNUmy0cBlzTWaqLaeRTt6dnVVamD2XiN6yPQ6VLbj2q1ff4q2x3ijM6oKmdPB8tRBx3i3CHnw1ptzn9nuuR8fkVGEiBAgAABAgQIECBAgAABAgQIECCQKOBSWyKmqQgQIECAAAECBAgQIECAAAECBAgsCXRoPB0L6hBnl2bJDpZyvrSNw8FqMyRaGtBhD1XLeRTPTAKqNO/PxGpMH4HH2uxUZ9G+qrKWHeKsYun3Ue7Z0uF7Luf35Xy8qdJez1252QgQIECAAAECBAgQIECAAAECBAgQeCPgUpvyIECAAAECBAgQIECAAAECBAgQIPBpgQ5NnZqic6tEzvM81SbLR4EqTdFV9nm0R2YqqIrpTKzG9BB4Vpcd6yzaX1XWVOU8eledO1iO9cn52hmkNte8dt9DVfZPXlbMRIAAAQIECBAgQIAAAQIECBAgQIBAIOBSmxIhQIAAAQIECBAgQIAAAQIECBAgUEFgh0beSk2IGmTzqrqD5Vhthzh32OfDuspel/O5fR7V3cwsVXI+E6sxPQR2udT2o+08yqu76Myqch51yLnfR3l12cWyS5xd9nluBZmNAAECBAgQIECAAAECBAgQIECAAIEnAi61KQsCBAgQIECAAAECBAgQIECAAAEClQQ6NMh2aULcIc4qjdtjj6jNvJNCbbJ8FLh6r0c1F2Xk6vii9/v7XgKv6rF7nUX7rMr6doiT5dqZIOdrXtFov4kjofm/d7CcX42RBAgQIECAAAECBAgQIECAAAECBAgcEHCp7QCaRwgQIECAAAECBAgQIECAAAECBAhcKrBD4+kA6tBwXCXG4dWhqXOH2pTzteNrh5w7j96fLzMVUWnfzMRrTG2BKy61jTmr1GmH77nfHbl7ZIdvZZX9ozbvq80OOa8UY25mzEaAAAECBAgQIECAAAECBAgQIECAwP8EXGpTCgQIECBAgAABAgQIECBAgAABAgSqCmiQzcvMDpZDo0pjp4Z9tfkooDbna+IT51H0zij6KvmN4vT3+gJXfT9+5q1Uq1etNTPL0dlQxXOHOFmuVa6cr3lFo7ueR1X2TeTr7wQIECBAgAABAgQIECBAgAABAgQIHBZwqe0wnQcJECBAgAABAgQIECBAgAABAgQI3CTQtQnxN0+VhkQNsrlFqzbzPDtYjtV2iHOHfT6ss8/NyOVVNWfHkbdrzNRR4Ioz5NmcVeo22ncd4qwSo29Q7o5Xm3meO1he8bvjqPBvz0rnz9H1eI4AAQIECBAgQIAAAQIECBAgQIAAgbcCLrUpEAIECBAgQIAAAQIECBAgQIAAAQIdBDRL5mbpiqb63AjfXx4a76rS5LlDbVaxHHlVm3k7qYPlu5xn12W0V1/JZ8eRl2EzdROIavBorXXY6x1i9A3K3VFX1XtulH53ZHrKeabmn9o8+l3IjcRsBAgQIECAAAECBAgQIECAAAECBAhcKOBS24W4piZAgAABAgQIECBAgAABAgQIECCQLqApOo90h8bToVGl2VNtqs3fAlXqcsTUoTbv+D9NRWfeqwqulMu8XWamuwVm6u9MrXXY553Po4rnu5zn7eJof57Zm3lR7vEffGCZWRHmIkCAAAECBAgQA7d/hwAAIABJREFUIECAAAECBAgQIEBgAwGX2jZIoiUQIECAAAECBAgQIECAAAECBAh8oUCHRl4NsrmFKed5njvUZpWm6JEVtXldbWbnOar9ZyvJjiFPy0ydBGZq72ytRe84O3+W9w5xVrH0Dcqqyj/zdPied4lzh30+rCvt9dxqNxsBAgQIECBAgAABAgQIECBAgAABAkUEXGorkghhECBAgAABAgQIECBAgAABAgQIEFgW2KFZslKjZIdG3h1yPgq9St7lfPnYefnADrVZpS4H8o9ndkxRnp4lODuGvKozUxeBmbrLrLPofZnvOpODDt+g3+dR5fNBzs9U4n+f7VCbO+Tcb+LcujUbAQIECBAgQIAAAQIECBAgQIAAAQItBVxqa5k2QRMgQIAAAQIECBAgQIAAAQIECBD4JdCh8XSE2yHOHRpkqzTry3nuMaU27/OstIdyV/1ntqiWnr1zd5MrnM25Vm9X1JjfHXlVGJ0bV+TvSPQdch6dwx0sxxo6xFklRjk/sps9Q4AAAQIECBAgQIAAAQIECBAgQIDAlwi41PYlibZMAgQIECBAgAABAgQIECBAgACBCwRG46xmyTVYTdFrXtHoDs3bO+R85KHKXpfzaFfM/71Lbc6vaG5ktO5ns1Sp/7kVGlVJYLberqqx6P1XvXc1BzvEWcVy2PtWrlbg6/EdLOU8L9+RZaXfxLmrNhsBAgQIECBAgAABAgQIECBAgAABAh8ScKntQ/BeS4AAAQIECBAgQIAAAQIECBAgsIHA7ybPKo28mqJzC6tDI6+cy/mjgPNorSY67PO1Fb0fHZ0Zz56uUlOZDua6XmCl1q6usSiWq98/q93hPNrBcuRDzmer8s84tbnm9W50B8suOc/LipkIECBAgAABAgQIECBAgAABAgQIEPiQgEttH4L3WgIECBAgQIAAAQIECBAgQIAAgQ0EnjUkapBdS2yHps4dmrer1OWoDjlf2yPvRqvN77PMWnFUO4/vqXSGZBmY51qBlRq7s758g/LyHuX4zrwe/VZ2iHGsTZxrddthn/tNvJZTowkQIECAAAECBAgQIECAAAECBAgQ2FbApbZtU2thBAgQIECAAAECBAgQIECAAAEClwu8apjUeLpGryl6zSsa3aGRV86jLK79Xc7XvN6N7lKbZ1ccrfNx/irftbPr9vw9AtXrK4qvSr3vECfLtT0n52te0Wi/jyKh+b93sJxfjZEECBAgQIAAAQIECBAgQIAAAQIECBQScKmtUDKEQoAAAQIECBAgQIAAAQIECBAg0Exgh8bTQd6h4bhDjF0su8RZJefDq0Mjr/Mo9wPSIednVxzVzO/5K+3Hs+v2/LUCK3X1E8mn6qvLPu8QZ5T3T+X4sdp3iJPl2hkm52te0egO51G0Bn8nQIAAAQIECBAgQIAAAQIECBAgQKCUgEttpdIhGAIECBAgQIAAAQIECBAgQIAAgZYCmiXz0raD5dDo0HBcJcbh1aFBdofalPO1s6pLztdW9ffoaI0/oyvVzpn1evZ6gdmaqlRbvkF5ddHB0u+OvHxHln4Tr1lH52eVb3GXONf0jSZAgAABAgQIECBAgAABAgQIECBA4EMCLrV9CN5rCRAgQIAAAQIECBAgQIAAAQIENhTo0MjbpQlxhzg1nq5tcjlf84pGO48iofm/d7CcX83fI6N99zO6ynl2dJ2eu0dgtp5+R1OltqLYO8RZJcaR3w7n5g45H9ZV8i7neefsDrVZpS7zsmImAgQIECBAgAABAgQIECBAgAABAgQuEnCp7SJY0xIgQIAAAQIECBAgQIAAAQIECHypgCbE3MRrkM3zVJt5lmMmtZnn2cGyS86PZCU6G8acWc3pM+86sgbP5AocyfeR3B55T+5K/zub8yhPOKqJKvmXczl/FFCb8zXRZZ/Pr8hIAgQIECBAgAABAgQIECBAgAABAgRuFnCp7WZwryNAgAABAgQIECBAgAABAgQIEPgSAQ2yeYnu0iy5Q5wdmnhHZYlzbX85j9a83o3uss9XVhytKXPPzbxrJXZj8wWOnK9H83rkXfkr/u+M0XqqxL1DnFUsRxV0+FbukPPMb8rZ80DOzwr++3yX2sxbsZkIECBAgAABAgQIECBAgAABAgQIEEgScKktCdI0BAgQIECAAAECBAgQIECAAAECBJ4KaJbMK4wOlmO1HeLs0ni6Q5xVGvZ3sBz7q4NnlRhXTt+oPjLtZ961EruxeQJHavdoPo+8K2+lczNFa6uyhg6/O/w+mqu52VFyPisVj9thn2d+o2Ox9yO61ObZdXqeAAECBAgQIECAAAECBAgQIECAAIE0AZfa0ihNRIAAAQIECBAgQIAAAQIECBAgQOCFwA7NklUatwdxh2bJHXI+rKvkXc7zjtcdarNKXXY5j2aqJ6qLzPNg5l0zMRuTK3BkX53J5ZH35a54fjbfoHmraGRUM1XqokPOu3yD5DzaFWt/71CbXXK+Jm80AQIECBAgQIAAAQIECBAgQIAAAQIXCbjUdhGsaQkQIECAAAECBAgQIECAAAECBAj8R6BDE+IIukOcXZolO1jKee5hpTbzPHewHBpVLmlEmbnLO3pPFKe/5wscqdEzeTzyvvxVr80YrbfKmnaIs4ql30dreyQa7TdxJDT/9x32eaffR/OZMZIAAQIECBAgQIAAAQIECBAgQIAAgQMCLrUdQPMIAQIECBAgQIAAAQIECBAgQIAAgcMCmhAP0z19UINsnqfazLMcM3WoTTn/vpxHK76jbqO6i2L091yBIxeIzubwyDtzV318tmjtVdZ2x14+rvjnyR0sxzrkfK0S1Oaa17vRHSyjvV5l/+RlxUwECBAgQIAAAQIECBAgQIAAAQIECCwKuNS2CGY4AQIECBAgQIAAAQIECBAgQIAAgRSBHRp5KzUhdmjqlPOUrfPPJHKe56k2v8/y1Yrv2ldRzeVlxEzvBI58x8/m7sg7K2bxrr1yZu1RrqrkYoc4Wa5VqpyveUWjnUeRkL8TIECAAAECBAgQIECAAAECBAgQIFBYwKW2wskRGgECBAgQIECAAAECBAgQIECAwBcIaELMS7IG2TzLMZPazPPsYCnnefmOLMffq1yAeLbqO+o1Oq9zs2G2ZwJHavBs3o6883fsP+8/O09WRUQe4lyTvuPsWYvov6Pl/Kzg3893yHn0TbfP12qiS87XVmU0AQIECBAgQIAAAQIECBAgQIAAAQInBFxqO4HnUQIECBAgQIAAAQIECBAgQIAAAQIpAhpkUxj/maRLs2SHOHeozSrNxqNA5Txvr6vNPMtnM73yzdpPUf6uXZ3Zj+QxI2dH3vs7W48xnJ0vqxI6nO2+QVnZ/jNPtB/U5rz3DpZjtXI+n/NoD1WxXFuR0QQIECBAgAABAgQIECBAgAABAgQIHBRwqe0gnMcIECBAgAABAgQIECBAgAABAgQIpAvs0NRZpQlxB8tRYB08q8Q4vDpcLNihNuV87fjvkvPHVT2LOzP3kcuastGzAkdymJGrI+/9vaarL1rO+r0b5xuUofhnjqjmztZTVqRyniUp53mS8R7qsH8q/TsoOzfmI0CAAAECBAgQIECAAAECBAgQIEDgLwGX2hQEAQIECBAgQIAAAQIECBAgQIAAgWoCGmTzMqIpmuWjQIdG3ioxDjvn0fftoZ8Vu9SWl/sqMx05W6Lv6Mzajrz32bzOoxntuTEdLH2D5nI5Oyray1n7dDaeV+M61OYOlsNfzs9Wq+cJECBAgAABAgQIECBAgAABAgQIEEgQcKktAdEUBAgQIECAAAECBAgQIECAAAECBNIFNEvmkmqQzfPcoTarNPGOrKjNe2pTzo85X3mxLTpLXkVcKZfHVPs8dTRHv1eYna8opuz3Hc1Wh7PdN+hodp8/J+d5njvs86HhPFqriSt/c6xFYjQBAgQIECBAgAABAgQIECBAgAABAjcKuNR2I7ZXESBAgAABAgQIECBAgAABAgQIEFgW0CC7TPbyAQ2yeZZjpg61Keffl3O1mZvzZ56ZTfrRHn23msw48tX6z3gmNz+rvzJHHb5BzqPcfSDneZ7R/r5y766sYoc4Wa5k/O9/X1SxW1uB0QQIECBAgAABAgQIECBAgAABAgQILAq41LYIZjgBAgQIECBAgAABAgQIECBAgACBjwh0aOTVeJpbGnKe56k28yzHTGozz7OD5WPOM5vMo705I50Zz8z7vmFMl7xEcVapjR3irGLpG5R7AnX8Bj0KVKnNHfb5sK3kWSWW3F1nNgIECBAgQIAAAQIECBAgQIAAAQIEHgRcalMSBAgQIECAAAECBAgQIECAAAECBLoI7NAsWak5sUMj7w45H/urSt7lPO+026E2q9TlyEr12vwdX6ZbVEezFZsZ0+w7dx3XMSdRzFXqo/o+j86iLt/zLnFWqcso71XitM9zvzodzqPcFZuNAAECBAgQIECAAAECBAgQIECAAIGiAi61FU2MsAgQIECAAAECBAgQIECAAAECBAi8FOjShNghTg2yuRtNzvM81Wae5ZhJbZ73rH6xbaywyuWL89qfmSE6d2aj+lQe7PPZDMXjolr4VI4fI++Qc9+guN5WRsj5itb7sV32ed6KzUSAAAECBAgQIECAAAECBAgQIECAQEEBl9oKJkVIBAgQIECAAAECBAgQIECAAAECBEKBLk2IO8RZpXF7FEWHRt4dcj6sq+RdzsPjcHrADrX56br8McyMI8rLdIJ/DcyM78j7Oz6TlYdP20fr+HR8P7WxQ5ws13a6nK95RaP9PoqE5v/ewXJ+NUYSIECAAAECBAgQIECAAAECBAgQINBMwKW2ZgkTLgECBAgQIECAAAECBAgQIECAAIG/BDTI5hZEh6ZOOZfzRwEXC9Zqwj5f83ocPfyyay46145GnB3n0TiqP5flX8m7wz4fddEhzqg+quR9hzirWKrN3FO7wz7vkvPczJiNAAECBAgQIECAAAECBAgQIECAAIECAi61FUiCEAgQIECAAAECBAgQIECAAAECBAicFujQLLlDs/FIVJWG4w45H14d4tyhNqvUpZyfPs7/mqBLbZ5ddbTOs/NX2h9n15L5fJZ7ZV/foLyKieqlSh3IuZz/FqhSl34f5dWlmQgQIECAAAECBAgQIECAAAECBAgQ2ErApbat0mkxBAgQIECAAAECBAgQIECAAAECXy2wQ7PxSGCV5tMOTdHDq0OcO9RmlbqU89xjXm3mep6ZLcrFmbl/nq20jzPWc2aOLO8OptFaq6yhw/fcN+jMrvvvs2ozz3MHS/8OyqsHMxEgQIAAAQIECBAgQIAAAQIECBAg0EbApbY2qRIoAQIECBAgQIAAAQIECBAgQIAAgUmBHZo6OzSYj3SIc7Io/zdMw/6a17vR9nme5ZipQ212yfnRzETrOzrvs+eqnN2Za1qZK8u6m2OHfe48WqnkeGxU61VquENt7mDZ5bd7lbrsch7FJ4ERBAgQIECAAAECBAgQIECAAAECBAgUFnCprXByhEaAAAECBAgQIECAAAECBAgQIEDglIAG2VN8fz28QyNvlQbZHSxHcXTwrBLj8HIefd95dGTF0flwZM53z1TaI9lrezVflnFnO+dRXrV1sPQNyst3ZOn30Zp1dB5XOWe7xLmmbzQBAgQIECBAgAABAgQIECBAgAABAkUEXGorkghhECBAgAABAgQIECBAgAABAgQIELhEoEsT4g5xajxdK2E5X/OKRne4WCDnURbX/t4h52sren/5cXWu1fFVzvDVuGfHR/tvdp4xbgeryKPKGrvs8w5xyvnKLo/HynlsNDtCbc5KGUeAAAECBAgQIECAAAECBAgQIECAwIYCLrVtmFRLIkCAAAECBAgQIECAAAECBAgQIPAfgQ6NpyPoDnHu0Hg6rDXszx8Ucj5vNTOywz53Hs1k8pox0X675q3/zlrlbMxcZ6bpbj7Oo7xKi+qsSu3IuZw/CqjN+Zross/nV2QkAQIECBAgQIAAAQIECBAgQIAAAQIfFnCp7cMJ8HoCBAgQIECAAAECBAgQIECAAAECtwp0aOTt0izZwXIUV4c4d8j5sNYUvXacqc01r3ejO1jOrjY6D2bnOTuuyn4+u45Mz11MHk0joyrr3iHOKpZ+H509Wf5+vss3qEOcO+zzSr+JcyvdbAQIECBAgAABAgQIECBAgAABAgQIXCDgUtsFqKYkQIAAAQIECBAgQIAAAQIECBAg8B+B0aBYpZF3h2bJKpYj0Rpk8za82mT5KFBlr3fY513Oo5kqj86CmTkyx1Spw5U1ZRpesf7f8V0x/4rVz9jIrEOcVWLsch7J+ZGd8vqZDt/KHXI+MlBlr3fIeW6Vm40AAQIECBAgQIAAAQIECBAgQIAAgWQBl9qSQU1HgAABAgQIECBAgAABAgQIECBA4KXAT9OfJsS1IunQLLlDg2yVuhzVIedre+TdaLWZZ7lDbVba51FmotqNnr/i7138Mu2uWPOr+K5415E68A06ovb8magW5XzNWm2ueR39fVSlLnf43THWUMkzr4LMRIAAAQIECBAgQIAAAQIECBAgQIBAkoBLbUmQpiFAgAABAgQIECBAgAABAgQIECAwJVDtYtsIWoPsVOqmBnWwlPOpVE4P0rA/TRUO3MFyLLJK83b1i0NRQUT1ED1/5d+r5PjZGjPdrlpnh29l5HiVzWrd7hAny7Wsy/maVzTaeRQJzf+9g+X8aowkQIAAAQIECBAgQIAAAQIECBAgQOAmAZfaboL2GgIECBAgQIAAAQIECBAgQIAAAQL/CPxu+NPIu1YYXZolO8SpKXqt9qLRch4Jzf9dbc5bRSNdbIuEzv+9ynd8rCTaOyurvXpdUaxXv3/WosPZHuW+g+VYgzhnq/LPOLW55vVutPMoz7JTbeau2mwECBAgQIAAAQIECBAgQIAAAQIECBwUcKntIJzHCBAgQIAAAQIECBAgQIAAAQIECJwSeGye7NDI2yHGkRRxrpWmpug1r3ejd2iK7rKH7PO1un1Wm1UMo5VE+yp6/s6/f8o02+jOdfgG5VVoVAd35nX3byXLtbrdoTar5HzIdzg3u+R8rZKNJkCAAAECBAgQIECAAAECBAgQIEDgAgGX2i5ANSUBAgQIECBAgAABAgQIECBAgACBUKDyBYMuTYg7xKlBNtwqfw2Q8zWvaLSm6Eho/u9da7PSGfRKO7Kdz9J9I+90zfS5M+7HbDiP8uqzg+VYbYc4o/31yT3zu2J2iLOKpdrMO4u6WOau2GwECBAgQIAAAQIECBAgQIAAAQIECCwKuNS2CGY4AQIECBAgQIAAAQIECBAgQIAAgTSBVw2oVZo6Ncimpfpt4/Z4i5yvWXdohB8r6hCnfb5We9Hojjmvcv68s43qNMrLJ/9+pW+my5VxzvpH66kQY5ezvUucO+S8y++4Dvuni2WXOKvk/N15VCnG2W+VcQQIECBAgAABAgQIECBAgAABAgQIpAq41JbKaTICBAgQIECAAAECBAgQIECAAAECiwLVL7aN5XS8pPGYhioNkzs0b1exVJuLh00wvMM+l/Nrcl5pT79bYXR+5urkz5btnOmRHdtZPefRWcF/n4/qpEru5VzOO/5277B/hmvVOKvElbf7zESAAAECBAgQIECAAAECBAgQIECAwAEBl9oOoHmEAAECBAgQIECAAAECBAgQIECAQKpAh0beHZqiR9KqNE/Ked4W2qE2q9TlyIravKc2K+U8b8XXzhTt9Wvfnjv7mfxnO5yJJVfl79midVaJe4c4q1j6BuXuKLWZ57mDZbV/B1U6d/IqxUwECBAgQIAAAQIECBAgQIAAAQIECBwQcKntAJpHCBAgQIAAAQIECBAgQIAAAQIECFwi0P0ySaXmxO6Wo8CqeO7QyFvFcuRVbeYdnx0su+Q8LyvXzhSdR9e+/ZrZV86n7PWvvPua1cezRmuusgbnUZzL2RFyPis1N65Dbe6Q8y6/3aucmXPVaxQBAgQIECBAgAABAgQIECBAgAABAl8g4FLbFyTZEgkQIECAAAECBAgQIECAAAECBBoJdGg8HZwd4tQgm1v4cp7nuUNtVmqKVpt5tdlhpmj/dFjDsxijPZW57uhdFQ3t87ysRLVUpT465Nxv4ry67GLZJc4u+zy3gsxGgAABAgQIECBAgAABAgQIECBAgEBDAZfaGiZNyAQIECBAgAABAgQIECBAgAABAl8g0KGRt0uzZAfLUdId4twh58Naw/78ISrn81YzIzvs85l1fHpMVJefju/s+3+fUdlrrXL+HTGKLKqsbYc4q1j6fXRkp7x+pss3qEOcO+zzSr+JcyvdbAQIECBAgAABAgQIECBAgAABAgQINBJwqa1RsoRKgAABAgQIECBAgAABAgQIECDwZQI7NEtqil4rWjlf84pGa4qOhOb/rjbnrWZGdqjNmXV8ckxUk5+Mreq7K32TzxhFua+yzg77fAfLUUtyvraj1Oaa17vRHSxH/F3izMuMmQgQIECAAAECBAgQIECAAAECBAgQaCLgUluTRAmTAAECBAgQIECAAAECBAgQIEDgiwW6NCF2iHOH5u0qjdtjS8p53sGkNlk+ClTa63nZyZ0p2je5b+s924715BuUV5PRXqpSPx1y7vdRXl12sewSZ5d9nltBZiNAgAABAgQIECBAgAABAgQIECBAoLiAS23FEyQ8AgQIECBAgAABAgQIECBAgAABAv8n0KUJcYc4qzRuR3mvEqec5x5SHRr2d8j5yFqHPVQlxtwqz5stqsW8N/Wdafcaimqgyvp3iJPl2jkg52te0Wi/jyKh+b93sJxfjZEECBAgQIAAAQIECBAgQIAAAQIECDQXcKmteQKFT4AAAQIECBAgQIAAAQIECBAg8GUCGmRzE96hqVPO5fxRwMWCtZqwz9e8uo2Ozshu68mMt8pZkbmmV3N12Ocj9g5xRnuqSl3tECfLtdNBzte8otEdzqNoDf5OgAABAgQIECBAgAABAgQIECBAgEB7AZfa2qfQAggQIECAAAECBAgQIECAAAECBL5SoEMT4g6Np6O4OjQcV4lxeKnNvCOpg6Wc5+U7sqx0HuWu+vxs0ffm/Bv6zVDpu3CnXodzM6rXKrnrYBmdmx0sK53tajP3tOqwh7rkPDczZiNAgAABAgQIECBAgAABAgQIECBAoJCAS22FkiEUAgQIECBAgAABAgQIECBAgAABAksCXZoQd4hTU/RSab692DZm6uBZJcbhpSl6rf7ejXYe5VlWmynKbbV4r4qn0tl11RqjeaNaqGLU4Wz3DYqqbe3vanPNa/fvud/EefVgJgIECBAgQIAAAQIECBAgQIAAAQIE2gq41NY2dQInQIAAAQIECBAgQIAAAQIECBAg8D8BDbJ5pbCD5dDQsL9WEx0uFuxQm1XqclSHnK/tkS6jo33SZR1n4qy0z86sI+PZDvvceZSR6X/nkPM8z+g8rXLW7BAny7y6NRMBAgQIECBAgAABAgQIECBAgAABAu0EXGprlzIBEyBAgAABAgQIECBAgAABAgQIEHgh0KGRd4fG08Hfofm0Q4xdLLvEWSXnw8t5lPep6mCZt9rzM0XfmfNv6DFDpfPg02Id9lBUt1Xy2cHSNyh3x6nNPM8dLCv9Js7LjJkIECBAgAABAgQIECBAgAABAgQIEPiggEttH8T3agIECBAgQIAAAQIECBAgQIAAAQLpAjs0S1Zp3B7J6dC8vUPOh3WVvHfIudrMPTrlPNezwmzRuVghxjtjqHK+3rnmx3dFNVHFyHmUVyVynmfpd8d9ln4T51qbjQABAgQIECBAgAABAgQIECBAgACB8gIutZVPkQAJECBAgAABAgQIECBAgAABAgQIHBDQFH0A7cUjOzRFj6Vp2J+vCTmft5oZ6TyaUZob06U251Zz7ajI6tq315y9ynfgkzodzqOodqvkcYc4q1iOPaE2804Gtfl9lnkrNhMBAgQIECBAgAABAgQIECBAgAABAjcLuNR2M7jXESBAgAABAgQIECBAgAABAgQIELhVQINsHncHy7HaDnHu0Gw8rKs0w8v5PftczvOc75opOmvuiqPSe6qcW580ieqiitEOcVax9Psod8d1+N0h59fnvNL+zl2t2QgQIECAAAECBAgQIECAAAECBAgQuFHApbYbsb2KAAECBAgQIECAAAECBAgQIECAwEcENEXnsndo5N0h5yNrVZpl5TxvD+1Qm1XqcmSlQ23mVc+xmaKaOzZr/6cq1fGnNKPaqGLUYZ/vYOl3x/pOVJvrZq+e6GD587ujytmYp28mAgQIECBAgAABAgQIECBAgAABAgQ+KOBS2wfxvZoAAQIECBAgQIAAAQIECBAgQIDArQKdmiVfwVRpotyhebuK5ch1h9rcIefDukre5Tzv+O9Sm3krPjZT5HRs1v5PVTkTPinpPMrTj/ZZlXrrkHO/j/Lqsotlpzhzs2M2AgQIECBAgAABAgQIECBAgAABAgS+WMClti9OvqUTIECAAAECBAgQIECAAAECBAh8ocAOzcYjbZqi14q3Q/P2DrVZpS5Hdcj52h55N1pt5ll+eqYol5+O75Pvr3R+fcIhqo0qPjvEyXKtwuV8zSsa7fdRJOTvBAgQIECAAAECBAgQIECAAAECBAgQuFXApbZbub2MAAECBAgQIECAAAECBAgQIECAQBEBDbK5idAgm+fZwXKstkOcO+zzYd3hAkSHGCtZ5p0Y6zNF+2J9xr2eqFLLn1LtcLb7BuVWR3QmVNkTHWpzB8tK38oOOc/djWYjQIAAAQIECBAgQIAAAQIECBAgQOALBVxq+8KkWzIBAgQIECBAgAABAgQIECBAgACBfwQ6NEtqkM0t2A45HyvuEOcOtVmlWV/O79vn402V8p678rnZor07N8veo9TI/3uZ4Co2UR2Lc22P+t2x5vVu9A61WWX/dPl9lFc9ZiJAgAABAgQIECBAgAABAgQIECDvCrgLAAAgAElEQVRA4MsEXGr7soRbLgECBAgQIECAAAECBAgQIECAAIH/COzQeDoWVaX5tENT9PDqEOcOtVmlLuU89/BXm7men5gtyuEnYqr2zkrn1ydsohqp4tPhe+4blFvBajPPcwfLSv8OysuMmQgQIECAAAECBAgQIECAAAECBAgQ+BIBl9q+JNGWSYAAAQIECBAgQIAAAQIECBAgQCAU2KGps0OD+UiEOMNy/GuAhv01r3ej7fM8yzFTh9rskvPczMzNFtnMzbL/qCrfrE9Jd9jnzqPc6pDzPM/onK1yvuwQZxXLvOoxEwECBAgQIECAAAECBAgQIECAAAECXyDgUtsXJNkSCRAgQIAAAQIECBAgQIAAAQIECCwJdGjk3aHxdCSlSvOpnC9tkbeDd6jNKnU5oNXm99Vm3ornZ4r27fxMe4+sdDZ8Qtp5lKfewdI3KC/fkaXfxGvW0Tfr28/qNU2jCRAgQIAAAQIECBAgQIAAAQIECBD4sIBLbR9OgNcTIECAAAECBAgQIECAAAECBAgQKCnQpVlSU3Re+eyQ86FRpZFXbarN3wJV6nLE1KU28ypobqboDJybZf9RlWr5E9pRnVTx6bLPO8Qp57k7Tc7zPLvUZt6KzUSAAAECBAgQIECAAAECBAgQIECAwIYCLrVtmFRLIkCAAAECBAgQIECAAAECBAgQIJAm0KHxdCy2Q5xdGk93iLPDpYJRt+JcO6o67HPn0VpOq42Ozr9q8X4ynirn16cMOpxHUT1XyeEOcVax9A3KPRHUZq6n2QgQIECAAAECBAgQIECAAAECBAgQIPBEwKU2ZUGAAAECBAgQIECAAAECBAgQIECAQCygeTs2mh3RwXKspUOcOzQbD+sqzfAdcq42Z0+auXFdcj63mrxR0dmS96beM1U5uz6lGNVJFZ8d4qxi6RuUu9u6fIM6xNlln+dWkNkIECBAgAABAgQIECBAgAABAgQIENhAwKW2DZJoCQQIECBAgAABAgQIECBAgAABAgRuEejSLNmh8XQkrEOcO+R8WFdphpfzvKNqh9qsUpddzqO86pmbKaqxuVm+Y1SlWv6EeFQrVXx8g/KqQ87zLLt8g+Q8N+dmI0CAAAECBAgQIECAAAECBAgQIECAwP8EXGpTCgQIECBAgAABAgQIECBAgAABAgQIrAl0aIoeK+oQpwbZtdqLRst5JDT/d7U5bxWN3MFyrLHKxZzIO/PvUe4y39V9rm+sj8ec+QblVXG096rUW4ec+02cV5ddLDvFmZsdsxEgQIAAAQIECBAgQIAAAQIECBAg0FDApbaGSRMyAQIECBAgQIAAAQIECBAgQIAAgY8L7NBsPBA1Ra+VUofmbbW5ltNotJxHQvN/36E2q5yZ8+o5I6Pc5bxlj1m+tUZ+shfVShWfHeJkuXZmyPmaVzS6+++jKvsncvZ3AgQIECBAgAABAgQIECBAgAABAgS2F3CpbfsUWyABAgQIECBAgAABAgQIECBAgACBCwU0yObidm+QHRpVmmQ7WA6vDnHusM/V5tpZ1SXna6s6NzoyOTf7Xk9X+Q58UrXD2e4blFsh0RlRZV+ozby8d815lVrMy4SZCBAgQIAAAQIECBAgQIAAAQIECBBoLOBSW+PkCZ0AAQIECBAgQIAAAQIECBAgQIBAGYEODbJdG08fk1ylEbVDzoddhzh3qM0qdSnnuZ+FLrWZu+r3s0Umd8ZS/V2fOBdGfj7x3le58A3Kq9Jo71XJu5zL+W+BKnX58/uoUjx5lWImAgQIECBAgAABAgQIECBAgAABAgQaC7jU1jh5QidAgAABAgQIECBAgAABAgQIECBQSmCHZuMBWqXZs0NT9PDqEOcOtVmlLuU899hVm7med80W5e2uODq85+6z63du7n73q3xE9dIhziox+gbl7nq1mefZxTJvxWYiQIAAAQIECBAgQIAAAQIECBAgQIBAioBLbSmMJiFAgAABAgQIECBAgAABAgQIECBA4B+BLk2dLmPlFa2c51mOmdRmnmcHSznPy/edM0Xn3p2xVH/X3ReiHnNz9/tf5cN5lFep0f7rkPOh0SHODjF2sawUZ95uNBMBAgQIECBAgAABAgQIECBAgAABAgROCbjUdorPwwQIECBAgAABAgQIECBAgAABAgQIvBTo0LytKTq3gOU8z3OH2qzSCD+yoja/rzbzVvx+pmiv3hVHh/fceSZUvdjmPMqt1A5nu5zfl/PxpjvPmXcr61KbudkxGwECBAgQIECAAAECBAgQIECAAAECBJYFXGpbJvMAAQIECBAgQIAAAQIECBAgQIAAAQLTAlGzf4fG07HYDnF2iLGLZZc4q+R8eHVo3t7hPJLz6c/P7QOj+ro9oKIvvLOGn+Xkzve/S0FULx3irBKjb1DuZu/wPZfz3JybjQABAgQIECBAgAABAgQIECBAgAABAh8UcKntg/heTYAAAQIECBAgQIAAAQIECBAgQOASgd/NqFUajjXI5qV6h0b4oaE252tCzuetZkY6j2aU5sZ0qc251ZwfFXmcf8MeM9x5/r/KyZ0xvMua8yivpqP9J+dr1h1qc4ecV/pNvFYhRhMgQIAAAQIECBAgQIAAAQIECBAgQCBFwKW2FEaTECBAgAABAgQIECBAgAABAgQIECgiUPn/SjKINMjmFUoHSznPy3dkOf6uYX/Nu8Me2qFhv0pdrlXHudFR3s7NvsfTd9ZF54ttXc72LnHeWXfRTvUNioTm/97BMvodV6k25+WNJECAAAECBAgQIECAAAECBAgQIECAwGkBl9pOE5qAAAECBAgQIECAAAECBAgQIECAQCGBDk2dUbN/labODpaj9DrEuUPOh7XanD/s5HzeamZkh33e5Tya8c4YE+2BjHfsMMdd52qHPRTVzF1WUV2xjITm/y7n81YzI9XmjJIxBAgQIECAAAECBAgQIECAAAECBAgQKCXgUlupdAiGAAECBAgQIECAAAECBAgQIECAQIKABtkExF9TaJDN8+xgOVbbIc4d9vmwdkljbX+pzTWvCqOjvVohxk/HcNc5EOXirjgib/s8Epr/u5zPW82MVJszSnNjOljOreTzo6r/3zg/LyQCAgQIECBAgAABAgQIECBAgAABAqUFXGornR7BESBAgAABAgQIECBAgAABAgQIEDgh0KVZskOcmqJPFOKTR+U8z1NtsnwUcDEnryYyZ4r2aua7Os51Z936BuVVSFTXd+b13arkXM5/C1SpyxFTh9rMq55rZ2J5ra/ZCRAgQIAAAQIECBAgQIAAAQIECFwk4FLbRbCmJUCAAAECBAgQIECAAAECBAgQIFBCYIdm4wFZpfm0S7Nkhzh3qM0qdTn2iJznHblqcy/Lx3x+ct9GtZUn33OmO3MT5eLOWN5lq8PZ7huUu9/U5n2eHfZ5pX8H5Wbmutn8n9uuszUzAQIECBAgQIAAAQIECBAgQIAAgQsEXGq7ANWUBAgQIECAAAECBAgQIECAAAECBMoJaJDNS8kOlkOjQyNvlRiHV4eLBWozb5/L+X2WV55HVRvbo72aq99rtrvP/Q5nu/Mot4aj/Xd3Db5aXYfa3MHyym/QauV2yPnqmj41nuWn5L2XAAECBAgQIECAAAECBAgQIECAwLKAS23LZB4gQIAAAQIECBAgQIAAAQIECBAg0FigQ4OfBtncAuuQ87HiDnHuUJtVmvXl/L59Pt5UJe93XjLrsF+jGHOrpM9sn6hX36C8+uhg6RuUl+/IssM3qFKMkecnzsfcarl3tjt/d9y7Mm8jQIAAAQIECBAgQIAAAQIECBAgsI2AS23bpNJCCBAgQIAAAQIECBAgQIAAAQIESgr8bqSr0oQYNdGLc62UOjRvy/laTqPRHXI+1tAhzh1qs8qZ2THnV9lFdfV7j18VQ3SO/Px9JdbZOXcY94m8RLn4REzPctnhbO94Hj2z7pDzEXeHODvE2MWyUpyvvjfjnKqS81fnUaX4dvhuWwMBAgQIECBAgAABAgQIECBAgACBgwIutR2E8xgBAgQIECBAgAABAgQIECBAgACBtwIdGo47xDiQO8S5QyP8sK7S3Nkh52oz9yMg53meXc6jvBX/PVO0/mfvrXD2HYn7KsMq834qL86jvAqI6vpTOX5coZzL+aOA2lyvier/V7Rn8VXJ87q2JwgQIECAAAECBAgQIECAAAECBAhsI+BS2zaptBACBAgQIECAAAECBAgQIECAAIFyAhpk81KyQ1P00KjSONmhNuU8b/+MmTrkvEucO9RmlbMos8qjvMy869MuGWuYWWenMZ/KSZSLT8X1mLsd4qxi6RuUezKozTzPHSwr/zuo0hmUVzVmIkCAAAECBAgQIECAAAECBAgQINBGwKW2NqkSKAECBAgQIECAAAECBAgQIECAQFuBDpdJdmiWrNSQKOd521VtsnwUqLLXO+zzYdclzjOVHp0TK3NXqK/M9aysverYT+YkysUnY/udry77vEOccp57Esh5nqfavM6yylmet0IzESBAgAABAgQIECBAgAABAgQIEGgj4FJbm1QJlAABAgQIECBAgAABAgQIECBAoLWAJsTc9GmQzfNUmywfBao09nbY58OuQ5xd9vmR3RitbWXOKrUf1dXKmnYZ++nc2Od5lRTt2U/n+melHXIenRUdLMcaOsRZJUY5zzuLHi0r5Th3lWYjQIAAAQIECBAgQIAAAQIECBAgUFrApbbS6REcAQIECBAgQIAAAQIECBAgQIDAdgIaZPNSqik6z3LM1KE2d8j5sK7SNCvneXtoh9qsUpcrWYncV+aquv7MNa54VBz76RxFufh0fD852yHOKpZ+H+WeBB1+d8j5fTmv+Ju40tmTmwmzESBAgAABAgQIECBAgAABAgQIECgr4FJb2dQIjAABAgQIECBAgAABAgQIECBAYFuBHZqNR3KqNP1pkM3bKjvUZpW6HFnpUJs75Nx5tH4GdKjNaFVR7UbP//57pXPjWdyZa11xqTi2Qq6ifFSI0Tcot3rl/D7PDvvH7471eujwu2PEWKX+1oU9QYAAAQIECBAgQIAAAQIECBAgQKCtgEttbVMncAIECBAgQIAAAQIECBAgQIAAgfYCGmRzU9ilWfLdqqs0UnawHI4d4txhnw9rtTl/Xsn5vNXRkZHx7LxV6no23qx1z76v6rgqefMNyquQqLblfN56B0u/O+bz/TPSebRu5gkCBAgQIECAAAECBAgQIECAAAECBEoIuNRWIg2CIECAAAECBAgQIECAAAECBAgQ+GoBTYh56d+hkbdK4/bIitq8pzblfM15h30+Vlwl7x32+U+FRLlfqaQq/isxR+fy6lxdx1fKXVSTVWLdIU6WaztWzte8otEdvpVyHmXR3wkQIECAAAECBAgQIECAAAECBAgQKCjgUlvBpAiJAAECBAgQIECAAAECBAgQIEDgCwV2aEIcaevQcNwhxi6WXeKskvPhpSk674Df4dysUpsdLKMYVyqrivtKzL/HZlocjeHTz1XLYYez3Tcot2qjfVilRjvU5g6WfhOv768Otbm+Kk8QIECAAAECBAgQIECAAAECBAgQILAo4FLbIpjhBAgQIECAAAECBAgQIECAAAECBC4V2KGps0MT70iiONdKuUvjaYc47fO12otGy3kkNP/3qrUZxTW/wjpn/0rMr8ZmumTEc/ccVb7jv9ftPMqrgg6WY7Ud4ozOiip7aYc4q1iqzbyzyEwECBAgQIAAAQIECBAgQIAAAQIECFwq4FLbpbwmJ0CAAAECBAgQIECAAAECBAgQIHBQQIPsQbgnj2mQZfkoUKXhuMM+H3Yd4rTP8/Z5tZxHuZ1deZV9Pxvv7Lgsn9n3VRtXMa9RTqrE3OFsr3Yevar/HXI+1qY25084OZ+3mhnZ5TyaWYsxBAgQIECAAAECBAgQIECAAAECBAgsCbjUtsRlMAECBAgQIECAAAECBAgQIECAAIEbBXZolqzSHDvS1qFZcoecD+sqee+Qc7WZe6jKeZ5nhfMoimF2tVXOpNl4V8dlOa2+t8r4qvl1HuVVSFTjVWpAzuX8UUBtztdEl30+vyIjCRAgQIAAAQIECBAgQIAAAQIECBCYEHCpbQLJEAIECBAgQIAAAQIECBAgQIAAAQIfFdAgm8ffpVlyhzg7NPGOyhLn2v5yHq15vRttn7+3jHxmM1Flj8/Ge2ZcltmZGD7xbOUcRzmpEvsOcVaxHHugw7dyh5x3+R1XpTbl/BNfKO8kQIAAAQIECBAgQIAAAQIECBAgQCAQcKlNiRAgQIAAAQIECBAgQIAAAQIECBDoIqBBNi9THSzHajvEqUE2ry675LxLnDvUZpVG+Hc5vyLGKHezu+6K2Gbf/alxWXafiv/oe6vnOspLlfg7/O7wDTq6S54/J+d5njvs86HhPMqrCTMRIECAAAECBAgQIECAAAECBAgQIBAKuNQWEhlAgAABAgQIECBAgAABAgQIECDw9QKjQbFDc99IVIc4q8Q4vDo08mqQzT2C5DzPc4fadB6t1cOznGcbRnU1G3F2XLPvrTAuy7DCWlZi6JBz36CVjL4fG9V5lXrokHO/ifPqsotllzi77PPcCjIbAQIECBAgQIAAAQIECBAgQIAAga8ScKntq9JtsQQIECBAgAABAgQIECBAgAABAssCj410GmTXCDs08nZpluxgOaqjQ5w75HxYO4/mzyM5n7eaGfnjmV2DUZ5mYqu0N2bjvWJcluUVsV05Z3ZNXhFrlJsqa9ghziqWfh/l7qQOvzXl/L6c++7nWpuNAAECBAgQIECAAAECBAgQIECAwM0CLrXdDO51BAgQIECAAAECBAgQIECAAAECjQReNUxWaZDdodl4lEMHzyoxDq8OjbxqM/egk/M8zx1qs9J5lJeZ92fbynt29Vkx+Bkb1fuROas/0yn/UX6qrMU3KK/q5TzP0m/i77PskvPczJiNAAECBAgQIECAAAECBAgQIECAwPYCLrVtn2ILJECAAAECBAgQIECAAAECBAgQOCywQ+PpWLym6LUS0Ly95vVudAfLEX+HOJ1HeXUp57mWGbNF9T3zjirfuplY7x6T4Xt3zGfe160WfIPOZPvvZ6Nar1IbHXLuW5lXl10su8TZZZ/nVpDZCBAgQIAAAQIECBAgQIAAAQIECGwr4FLbtqm1MAIECBAgQIAAAQIECBAgQIAAgTSBLo1zHRpkd7AchaUpem17qc01r3ejO1iO+DvE6TzKq8szM0V5mJm7ypk8E+unxmQ4fyr21fd2rIcoP1XWtEOcLNd2lJyveUWj/T6KhOb/3sFyfjVGEiBAgAABAgQIECBAgAABAgQIEPhaAZfavjb1Fk6AAAECBAgQIECAAAECBAgQILAs0KFxbofG05GYDg3HVWIcXmpzeTu/fKCDpZzn5TuydB7lWj/OFn2zZt5+1VmcEdtM/MZcI3BVXVwT7b+z+gblCUd7uEqN7BAny7W6lfM1r2h0l3MzWoe/EyBAgAABAgQIECBAgAABAgQIEPhSAZfavjTxlk2AAAECBAgQIECAAAECBAgQIHBQYIcmxLH0Ds2nHWLsYtklzio5H14dGmR3OI/kfO1j1CXnM6uK1jIzxxX1kxHXTOzGXC9wRX1cH/WfN/gG5UlHe7pKnci5nP8WqFKXzqO8ujQTAQIECBAgQIAAAQIECBAgQIAAAQJPBVxqUxgECBAgQIAAAQIECBAgQIAAAQIEjgh0aDwd6+oQ5w7NxsO6SvNph5yrzSOnzutn5DzP03mUZ/lupsh5JoorztyMuGZiN+YegStq5J7I/7wlqscq6/MNyquKHXLuN/FaPcj5mlc0ust5FK3D3wkQIECAAAECBAgQIECAAAECBAh8kYBLbV+UbEslQIAAAQIECBAgQIAAAQIECBC4QKBD45xmydzEy3me5w61WeVSwciK2rynNuX8nHO072dmvyIHGXHNxG7MvQJX1Mq9K+hxtvsG5VZFh++5nN+X8/GmKmeZ2szNu9kIECBAgAABAgQIECBAgAABAgQIEPj/XGpTBAQIECBAgAABAgQIECBAgAABAgTOCkSN8JoQ14Q7NEvukPORFbU5X5tyPm81M7LDPh/r6BBnl9qMPGfq5qpzKzKcjc24egJVvnMZMs6jDMU/c3Sw7BJndH5W2YM7xMly7QzokvO1VRlNgAABAgQIECBAgAABAgQIECBAYDsBl9q2S6kFESBAgAABAgQIECBAgAABAgQIfExAg2wefZcmRDmX80eBDg3HVWIcdh32kPMoZ59HjjNvuaJ2M+Kaid2YzwlcUTefWk1Ur1XW2uFs9w3KrWI5z/PcYZ8PDedRXk2YiQABAgQIECBAgAABAgQIECBAgMDGAi61bZxcSyNAgAABAgQIECBAgAABAgQIEPiQQIemzh2aJas0So4yk/O8zaY2WT4KVNnrHfZ51fMo2tczVZ9dBxkxzcRtzOcFsmvn8yvyuyMzB9FZUKV+fIPysr5DzoeG2pyviS45n1+RkQQIECBAgAABAgQIECBAgAABAgS2EXCpbZtUWggBAgQIECBAgAABAgQIECBAgEApgS6Ncxpk88pGzvMsx0wdanOHnA9rTdFrtas287xmZ8qu0WjvzsZlXB+B7BqqsPKojquseYc4q1j6fZS78zp8z+X8vpxX+k2cu2qzESBAgAABAgQIECBAgAABAgQIECgt4FJb6fQIjgABAgQIECBAgAABAgQIECBAoL2AZsm8FGqKzrMcM3WozR1yPqyrNMPLed4e2qE276jLyGkmI9lxZsQ0E7cxtQSy66jS6qKarrJ236C8qpHzPEu/ib/PskvOczNjNgIECBAgQIAAAQIECBAgQIAAAQJlBVxqK5sagREgQIAAAQIECBAgQIAAAQIECGwjsEPj6UiGpui1ktS8veb1bnQHyxF/hzidR3l1KefvLaNam8lE9ncnI6aZuI2pKXBFPWXPeUbON+iM3t/PRmdFlbx3yLlvZV5ddrHsEmeXfZ5bQWYjQIAAAQIECBAgQIAAAQIECBAgUE7ApbZyKREQAQIECBAgQIAAAQIECBAgQIDAtgJdGuc6NMjuYDkKXVP02nZXm2te70bvsIc67J8u+zw7zqi+Zio5O78ZMc3EbUxdgStrKnvuo4pRnYtzTdbvjjUvvzvyvKKZ1GYkNP/3DpbzqzGSAAECBAgQIECAAAECBAgQIECAQDsBl9rapUzABAgQIECAAAECBAgQIECAAAEC7QU6NM5pis4tsw45HyvuEOcOtVnlUoGc37fPx5uq5P3VHsqKL9qjM+pZscy8y5j/CmTksKJrdl09c8p+x1HHDt9z36Cj2X3+XLRv1eaad4c9JOdrOY1Gd8h5tAZ/J0CAAAECBAgQIECAAAECBAgQINBQwKW2hkkTMgECBAgQIECAAAECBAgQIECAwAYCOzQhjjRokJ0vRjmft5oZ2aXxtEOcO9RmlbNo1G7XnGcYRrU0s7cz4ph5jzGvBTLyWNU3u74qX2zrfB79rp/snB2tzWhfdIizQ4xd/n3RJc4qOXceHT15PEeAAAECBAgQIECAAAECBAgQIEBgewGX2rZPsQUSIECAAAECBAgQIECAAAECBAiUFuhw+WEAdohzh2bjYV2l+bRDztVm7vEm53me3c6jrHMnWncknBVH9B5/jwXO5jJ+w2dGZNdYh3MzymW2ydHMdrD0u+Nodp8/pzbzPHew9O+gvHowEwECBAgQIECAAAECBAgQIECAAIFGAi61NUqWUAkQIECAAAECBAgQIECAAAECBDYW6NDIq1kytwDlPM9zh9qscqlgZEVt3lOblXKeseJoH0bv2M0jWm+Hv5/NadU1Ztda5JT9vqOuHc5236Cj2X3+nNrM89zBcmg4j9Zqosu5ubYqowkQIECAAAECBAgQIECAAAECBAiUEnCprVQ6BEOAAAECBAgQIECAAAECBAgQIPDVAjs0S1ZplByF1KEJcYecD+sqeZfzvCN0h9qsUpddzqMz1RPVSzR3pVxFsX7T38/mtarVVfXW4RvU5TyKau+qHK7WrJyvir0ev0PO/SZeqwc5X/MymgABAgQIECBAgAABAgQIECBAgMCmAi61bZpYyyJAgAABAgQIECBAgAABAgQIEFgUGE11GmTX0Do08mqWXMtpNFrOI6H5v+9Qm1XOzKGuNudrL3tkVMvR+yrVURTrN/79bH4rml1Zc5HXle9esd4hziqWvkErlReP7fA9l/M4jysjnEcrWsYSIECAAAECBAgQIECAAAECBAgQ2E7ApbbtUmpBBAgQIECAAAECBAgQIECAAAEChwR+muk0yK7xaUJc84pGd2jk3SHnIw9V9rqcR7ti/u871GaVupxVj8yjebqtN1rPjn8/m+OqJlfXXuR29ftn3Tt8g8ZaOsQp57NVNzdOzuecZkapzRmluTFdLOdWYxQBAgQIECBAgAABAgQIECBAgACBEgIutZVIgyAIECBAgAABAgQIECBAgAABAgQ+LvDYoNah2XigdYizSozDS4Ns3lbrYCnnefmOLJ1H69Zd9tC7lUXN3e+erfRtWM/edz1xJs9Vpe6qvw77PMrvXVZRrewQZxXL6JteJU45j3bF2t+dR2teR3//VNk/eas1EwECBAgQIECAAAECBAgQIECAAIFLBVxqu5TX5AQIECBAgAABAgQIECBAgAABAm0EXjX5VWlK69CEOJLdIU4NsrnbUs7zPNUmy0eBKt+gZ5mJ6vVdNiuvK68K95npTK6rKtxZg5HfnbG8y8cOcbJc23FyvuYVjfabOBKa/3v32qxyFs2LG0mAAAECBAgQIECAAAECBAgQIEDgYwIutX2M3osJECBAgAABAgQIECBAgAABAgRKCWhCzEtH9ybEIVGpEVFt3lObcr7mvMM+r7TXO+zz3xUS5f9dNVXaa2tV/92jz+S8otwn6jAy/ERMz3LT4TzawdI3aP1kUJvrZpHP4JUAACAASURBVK+e6GA5Yu8QZ/X/OE5e1ZiJAAECBAgQIECAAAECBAgQIECAwCUCLrVdwmpSAgQIECBAgAABAgQIECBAgACBlgIaZHPT1rkJ8UeiQ4P5iLVDnFViHF5qM2+v73BuVqnNLpbRHoqqq4p3FKe//y0Q1WdHr0/Vom9QXrVEdfmpHD+uUM7l/LdAlbqMvudV4uy8z6sY5u1AMxEgQIAAAQIECBAgQIAAAQIECBBIF3CpLZ3UhAQIECBAgAABAgQIECBAgAABAu0FOjfO/eBXaaDbwXKYdvCsEuPw0ryddwx2sJTzvHxHlhXOo+hcf6dR6ZzKzdp3zHYm9xWFPlmPkeUnY/udK9+gvMrdIecVvkE/GVGbavO3QJUz89nvuEqx5VWNmQgQIECAAAECBAgQIECAAAECBAikCbjUlkZpIgIECBAgQIAAAQIECBAgQIAAge0EOjRLapDNLTs5z/PcoTYrNaGqzXtqU87fO0f7+t3TlWzzqum7ZjqT/4pSFWqyw9k+ctchzqg+K+Q7shx/7xBnhxi7WHaJs0rOoz1UJc7H86hKXBW/xWIiQIAAAQIECBAgQIAAAQIECBD4egGX2r6+BAAQIECAAAECBAgQIECAAAECBAi8FdAgm1sgmqLzPHeozUoNnmrzntqU8zXnSvs8iuXdyirlfS0DRj8KnKmDapqV6tI3KK86OliO1XaIM9rvVfbQDnGyXDsDuua8Sp7XtI0mQIAAAQIECBAgQIAAAQIECBAgcKmAS22X8pqcAAECBAgQIECAAAECBAgQIEBgG4EOjacDu0OcXZsQH4u5SlOinOcdMzvUZpW6dB7l1WUVy2h/vFpxpZrMzcp3zna0DipqVavNyLZKvB1+d1Q5N6O63yHnY41qM8r0v3+X83mrmZEdz6Mq+2XG1xgCBAgQIECAAAECBAgQIECAAAECNwi41HYDslcQIECAAAECBAgQIECAAAECBAhsJNChcW6HZslKzX5ynreB1Wae5ZhJbeZ5drD8ZM6jvfsuE5XO87yK+d6ZztRCRbWK9ek8yquUqF6r5F/O5fxRQG3O10THfV4lv/PKRhIgQIAAAQIECBAgQIAAAQIECBC4TMCltstoTUyAAAECBAgQIECAAAECBAgQILCtQMfGucdkVGqk69DIu0PORw1Uybuc5x2PO9RmlbocWVGbz2szqrNXFV0pt3m7zkxH66GiXNUajYyrxL1DnFUsfYNyT4gO33M5vy/nVf8dVOn8yc2G2QgQIECAAAECBAgQIECAAAECBAhMC7jUNk1lIAECBAgQIECAAAECBAgQIECAAIEHAc2SeSWhKTrPcszUoTZ3yPmwrtKMKud5e2iH2sysy8jjlXxmDHnZNVOGwNGayHh39hzV6zSyrhJ/h2+Q30e5u0fO8zx32Od+E6/Vw++cVznH11ZgNAECBAgQIECAAAECBAgQIECAAIE0AZfa0ihNRIAAAQIECBAgQIAAAQIECBAg8JUCmhBz065BNs9TbeZZjpk61Kacf1/Or67NqKbeiWvSzq3HSrOdqYtK6xixdKlT36C8yonqt0pNdMj51d+grKzLeZbkn3k61GbHnFc5e3KrxWwECBAgQIAAAQIECBAgQIAAAQIEQgGX2kIiAwgQIECAAAECBAgQIECAAAECBAhMCHRsnHtcVqVGOs2SE0U3OaSD5VhKhzh32OfDuspel/PJTTwx7JXl2VxHNf8qtLPvnViyIR8UOFoXHwz55as71WrkXmUtO8RZxdLvo9xTo8PvDjm/L+dVfxNXOn9ys2E2AgQIECBAgAABAgQIECBAgAABAk8FXGpTGAQIECBAgAABAgQIECBAgAABAgQyBTo0S+7QbDxyVqXhr0POh1eHOHeozSp1KeeZJ/v7/VP5PDpTj9F+fCV85p25WTPblQJH6+PKmI7M3bFeI/sqa/K740hFPn9GzvMs/T76PsuOOa9yjudWi9kIECBAgAABAgQIECBAgAABAgQIPBVwqU1hECBAgAABAgQIECBAgAABAgQIEMgW2KHxdJhUaabr0BQ9vDrEuUNtVqlLOc89OdVmnudvyzP7JcrJq4jPvDNPwUxXCxytj6vjWp2/c7363bGa7dfjo3quUidyLue/BarUpd/EeXX5aFkpx7mrNBsBAgQIECBAgAABAgQIECBAgACBfwRcalMMBAgQIECAAAECBAgQIECAAAECBK4S0CCbJ7uD5dCo0pjYoSl6eHWIc4farFKXcp53Zp6dKarrV/NXqqWzBp5/L3C0Rqq5dq/ZKA9V1rdDnCzXdq+cr3lFo/0mjoTm/97B8vdv4ipnz7ywkQQIECBAgAABAgQIECBAgAABAgSWBFxqW+IymAABAgQIECBAgAABAgQIECDw/7N3h8ut4zjbaM/9X/Upznx5J51OTNKGZTzU+h2aIhdAULsK6iZA4AmBhMa5ExpPR2i6NP2J+RMH5Y+fnJCbXfJyEMvN++XmMzuenbvf5uyU58/s2W/2BJ7Jkb0nXDP6lLxNqO3uoNqcnp3BLrmdkJsnWPp30P75SsrNLud5X9kvCBAgQIAAAQIECBAgQIAAAQIECEwFfNQ2JTKAAAECBAgQIECAAAECBAgQIECAQIGAZskCxG9TJDUh/rXzLs2JJ+RmF8sRa7lZd9YTLFNivhOVWU3oXtN29mrs8wLP5snzT3zfLzvdIa/uMqFuznKnSzwSLFPuoBNiPqzl5l6FSjhDSbnZJf/2ssBoAgQIECBAgAABAgQIECBAgAABAlMBH7VNiQwgQIAAAQIECBAgQIAAAQIECBAgUCiQ0Nw3tpuwzqQmxEcp1KVBUczrDvoJudklL9WjurxcnWmWv7/N0ylfVvdp3GsCz+TJa098369Py99ZbLrsN+G9wx1Ue+7kZp3nCZZDQz2qywkzESBAgAABAgQIECBAgAABAgQIEAgV8FFbaOAsmwABAgQIECBAgAABAgQIECBAIFwgoZH3hGbJLo2SI13FvO7Qys06S7l5P8vZjmfn67ffv1prn3nmbB/+TmBV4NX8/XrOVx5Xzbe6/r/GJbx3uINejfI/fy/mdZ6zeynhnA+NhHUmrLGTZV2Wm4kAAQIECBAgQIAAAQIECBAgQIBACwEftbUIg0UQIECAAAECBAgQIECAAAECBAjcUuCEZskuTYgjgRIaeU+I+bDuEncxryudJ+Rml7xMqUe/Zc8sD377zavuzzyzLvPNRKD2Tkv6sC3lPk9Z56u1sPIsej+q05zdUV3iLub3i3ndjs1EgAABAgQIECBAgAABAgQIECBA4KMCPmr7KL+HEyBAgAABAgQIECBAgAABAgQIEAj5GGsESrNkXbomWIp5XbxnluPvmqL3vBPOUEoj/Hf52Zp/i9KrufvMM/eyxWgCjwVezeFHZ6hy7lfiODtnCevsssbZnd5lnWL+yon592+9d9R5ys06SzMRIECAAAECBAgQIECAAAECBAgQOEDAR20HBNEWCBAgQIAAAQIECBAgQIAAAQIENgW+N9J1aTwdW9AsuRnIB8MTLMW8Lt4zy/H3Lmc9ITdPaDYW8+fO1yz2P2d99VztPu+5XfkVgccCr+bx99n/yunKZ7wST3fQK3r//O2sfon5nrXc3PN6NDrBcvbunnB+Or1r1mWPmQgQIECAAAECBAgQIECAAAECBAhcLuCjtsvJPZAAAQIECBAgQIAAAQIECBAgQOBjAgkNfhpka9NDzOs8EyzHbhPWecI5H9YJDccJa+xiOcvL36rJq77PPLOuqpmJwH8FXs3j747uoLqsmtWHyri9suqEmHs/eiXC//6tmNd5nnDOq++ROl0zESBAgAABAgQIECBAgAABAgQIEIgQ8FFbRJgskgABAgQIECBAgAABAgQIECBAoEzghMa5hCbeETDr3EtbDbJ7Xo9Gn3DOU86Qc76Xt51zc7a233b6Svyfed6ettEE1gReyePfnjDL7ernre3y36NOWCfLveiL+Z7XbHTCu7uYz6K49/eEmO/tyGgCBAgQIECAAAECBAgQIECAAAECHxfwUdvHQ2ABBAgQIECAAAECBAgQIECAAAECHxFIaEg7oQlxBDeh4bjLGoeX3KwrCQmWYl4X75mlevTYenbn/Pz1q3Vz93m1mWI2Av8TeDWX/7J0B9Vl2axevCuGuzs4YZ1dLGd3epd1ivnuKXn+XUTMa63NRoAAAQIECBAgQIAAAQIECBAgQKCJgI/amgTCMggQIECAAAECBAgQIECAAAECBD4gcEIT4mBLaPBLWGOKZco6u8R8eCV8WHBCPRLzvYusU8xna/ltZ6/E+5nn7ekaTWBN4JU8XnuCO2jVaWXcrHZcEc9X15mwxpR3zZR1dom5d+KV07s+JuHfF+u7MZIAAQIECBAgQIAAAQIECBAgQIDAxwR81PYxeg8mQIAAAQIECBAgQIAAAQIECBBoI5DSkJawzhOajUdidmk+TYj58EpY5wm52SUvxbz2+uqQm7M1/Nzxq7m4+7xacbMR+J/Aq7m8ajnL+avWMVtvwn3uDppFce/vcnPP69HoEyz9O2g/H1Lq5v7O/IIAAQIECBAgQIAAAQIECBAgQIDAJQI+aruE2UMIECBAgAABAgQIECBAgAABAgQiBBIa0jRL1qaSmNd5npCbXT4qGFGRm9fkppj/13l2fn9G4xW33WfVZYKZCPxb4JVcfsYzobbPasLVZn85z2qJde5laEJuivleTGejE2KuHs2i6O8ECBAgQIAAAQIECBAgQIAAAQIE4gV81BYfQhsgQIAAAQIECBAgQIAAAQIECBAoFTihWbJLE+8ITEKz5AkxH9Zd4i7mdSXphNzskpfq0eO8nOXaz1+/EtfdZ9WdKDMR+LfAK7n8iqe78hW9f/42wdIdVBfvmaV34j3r2Z38qRr5cxcnrLOL5V6GGE2AAAECBAgQIECAAAECBAgQIEDg7QI+ans7sQcQIECAAAECBAgQIECAAAECBAhECmiQrQvbCU2IQ6NLI2JCbop53fkZMyXEPGWdJ+RmdS2amfyWzdVrqD0xZrtC4Jm8uWJdu8/4ZC7PDD+5tu+O7qDdrPp7vJjXWXrvuM7Sv4P2rVPq5v7O/IIAAQIECBAgQIAAAQIECBAgQIBAuYCP2spJTUiAAAECBAgQIECAAAECBAgQIHCUQEJDmgbZ2pQT8zpPucnyp4CPNPZy4op6NDunXWO4J2l0tcBu3lQ/v2q+DjXpinNe4ZWwzlledoj3iEWCZco6T4j5sJab61VKzNetjCRAgAABAgQIECBAgAABAgQIECAQIOCjtoAgWSIBAgQIECBAgAABAgQIECBAgMCHBU5onOvSKDlCmdDIK+a1h07M6zzlZp2levRfy1lO/RTvdJ/UZoPZdgR282Zn7ivHdsnnmad17mVFwnvHrP6KuZjvCdSNVo/qLFPOee2OzUaAAAECBAgQIECAAAECBAgQIEBgS8BHbVtcBhMgQIAAAQIECBAgQIAAAQIECNxaQINsXfhPaJbs0mw8opKQmyfEfFh3ibuYq0ffBV7Jy9nZ/Cn9yrPqomamTwrs5swn1zp7drd8ntl2Wa87aJZZ638X83WrlZFyc0VpbYzcXHNaGZViubIXYwgQIECAAAECBAgQIECAAAECBAgUC/iorRjUdAQIECBAgAABAgQIECBAgAABAocLpDSknbDOLo3bI6U1yNYd7ARLMa+L98xy/L3LWU/IzXescXZf/MyGLvGqzVKz7Qjs5szO3FeP7ZrP7zjr1bazPOhie8I6u1jO7vQu6xTz2tOuHtV5puRm3Y7NRIAAAQIECBAgQIAAAQIECBAgQGAq4KO2KZEBBAgQIECAAAECBAgQIECAAAECBH4RSGlIS2hCHLwJ6xTz2lIg5nWecpPlKx8SzPLnp+4rz6qLlJk+KbCbM59c6+zZnfN55txl7Sesk+XspPzz72K+5zUb7Z14JrT+9wTLlH/7rqsbSYAAAQIECBAgQIAAAQIECBAgQOAlAR+1vcTnxwQIECBAgAABAgQIECBAgAABArcXSGicO6HxdCRaQsNxlzUOL7lZV54SLMW8Lt4zy4716JXaM7sjfsq+8qzaKJntEwK7+fKJNa4+MyWX3UGrEZ2Pm+Vvl5w4YZ1dLGd3epd1ivn8/O6MSKibKTHfcTeWAAECBAgQIECAAAECBAgQIECAwBMCPmp7As1PCBAgQIAAAQIECBAgQIAAAQIEPizw1QCmCXEvECmNc5oQ9+L6aLSY11mOmeRmnWeCZUrMX43KrE58n7/Lvfvqnv3+eYGdfHn+Kdf8Mi2fE+rmLD+6mJ+wTpZ7dULM97xmo9WjmdD63xMs13djJAECBAgQIECAAAECBAgQIECAAIFtAR+1bZP5AQECBAgQIECAAAECBAgQIECAwMcFfjZ+JTR1dlnjCF5C49wJjafDukvcE2IuN2tLq5jXeabUo2d3PNvf93m71LRn9+p3rwvs5MvrT3vvDIn5PPPvsid3UF3unhBz78R7+SDme16z0erRTMjfCRAgQIAAAQIECBAgQIAAAQIECHxUwEdtH+X3cAIECBAgQIAAAQIECBAgQIAAgacEfmtM69LEOzaU0DinWfKp1PvzR2Je53lCbqpHe/kg5nte1aNn/t+f1ym3qx3MNxfYyZX5bJ8fkZzPCe8d3olrc3x2/rrkc0JunmA5skvM986Y3NzzMpoAAQIECBAgQIAAAQIECBAgQIDARQI+arsI2mMIECBAgAABAgQIECBAgAABAgQKBTSk1WEmWI7dJqxTg2xdXqbEPGWdJ+Rml8btlJjvnMZZfnyfq1McdvZobI3ATq7UPPG9s5yQz96P6nIkwTLlDprVii5n74R1styrAWK+52U0AQIECBAgQIAAAQIECBAgQIAAgQsEfNR2AbJHECBAgAABAgQIECBAgAABAgQIvEFAQ1otakIj7wkxH1FLaD5NWGOKZco6u8R8eKlHtfV9Ntustn7/fac8me3L32sFdvKk9snvme2kXJ7FpsteE2q7O6j2vIl5necJ59w78X4+pJyh/Z35BQECBAgQIECAAAECBAgQIECAAIH/E/BRm2QgQIAAAQIECBAgQIAAAQIECBDIFkhp9EpY5wnNkl0at8epEvO62iI3Wf4U6HLWE875LHtm5+v777u4z/bk7/UCO3lS//T6GU/M5ZR6lLDOWb53yZ8ES+/EtfVLbtZ5nmA5NLrUo7rImIkAAQIECBAgQIAAAQIECBAgQOBmAj5qu1nAbZcAAQIECBAgQIAAAQIECBAgcKSAhrTasGqQrfM8ITc7NUom5OYJMR8noEvcE2I+vFLW+Vt1m+Xs9990yYu6Km2mFYGdHFmZr8OYU3N5Fqsu+z5hnV0sU+4gMa+tfAnvHSfEPOGduFMtqs1ysxEgQIAAAQIECBAgQIAAAQIECNxEwEdtNwm0bRIgQIAAAQIECBAgQIAAAQIEbiFwQuNcp6Y0zZJ1xybBcuw2YZ0nnPNh3eWsi/k157xTzH/ueHamvo/vkrd1UTPTisBOjqzM12FMZS5/96mc9xWnWcwS1tlljd6PXsnEf/824b1DzK+Leaf3o4Tc/G2NnWplbeaYjQABAgQIECBAgAABAgQIECBA4CYCPmq7SaBtkwABAgQIECBAgAABAgQIECBwK4HUhrTvQerSnKYpuvboyM06zwTLsduEdZ5wzod1Qt3sssbvJ3EW/453U10lMdNMYCc/ZnN1+nvlWez8kYE7qC7rZmehMqdeWXVCzL0fvRLhf/9WzOs8E895l9pTFwUzESBAgAABAgQIECBAgAABAgQI3EzAR203C7jtEiBAgAABAgQIECBAgAABAgRuI5DYkPZbcLo0qWmWrDs6J+Rml7wcUUnIzRNiPqy7xF3M6+rR7Ax1vpdqFcz2m8CsdqWqVdeyv5yqn/Os9yyO1rkn6w7a83o0+oTc7HJ+Zvd5l3WKed35+Yp5l9jW7sxsBAgQIECAAAECBAgQIECAAAECNxLwUduNgm2rBAgQIECAAAECBAgQIECAAIFbCmicqwv7CZZDo0vjX0JT9PBKWOcJudklL8W8rmbOLLvUo9n5+SnSKVdro2W2nwK7uZEiWJ3DM6fq5z3rfMI6We5FX8z3vGajvRPPhNb/nmA5e4/rUo/W1Y0kQIAAAQIECBAgQIAAAQIECBAg0FLAR20tw2JRBAgQIECAAAECBAgQIECAAAEC5QIJjXMnNJ6OwHVp8BPzumN0Qm52ycsRFbkpN78LfDo3Z+f7Z7Q+vd667DHTI4HdvEjSfFcOJ9R2d1Btps7OybtybXcXCbl5gqV/B+1mpnfifTG/IECAAAECBAgQIECAAAECBAgQIHCcgI/ajgupDREgQIAAAQIECBAgQIAAAQIECPwpoFmyNjk0yNZ5npCbXRq3R1Tk5jW5KeZ7zl3P+WxdP3fZKe57ETB6VWA3J1bn7TDuivx1B9VFOsHSe0ddvGeW4+9XnOGVHcnNFaW1MbM7R8zXHI0iQIAAAQIECBAgQIAAAQIECBAgECrgo7bQwFk2AQIECBAgQIAAAQIECBAgQIDACwKaEF/A+/HTE5oQx5Y0S67nhJivW62MVI9WlNbGnJCbn6hFM7ef+p9Y41oGGFUlsJsTVc+9Yp6r8ndmeNU6ZqbuoJnQ+t9PiLl34vV4j5Fivuc1G60ezYT8nQABAgQIECBAgAABAgQIECBAgMCRAj5qOzKsNkWAAAECBAgQIECAAAECBAgQILAkkNA4d0KzZJfG7ZEUYr50NJYGyc0lpuVBcnOZajowwbJTPZqd5d/AO9X1aUIYsCXwTD5sPeDDg6/OXfWoLuCz3Lw6tn/tTMzF/KeA3FzPiRPO+dhtl5ivyxtJgAABAgQIECBAgAABAgQIECBA4GMCPmr7GL0HEyBAgAABAgQIECBAgAABAgQItBA4oXGuU9NcQiPvCTEfh6dL3MW8rpSdkJtd8nJERW6u5+Ys937O1CnO67s0ciawmwez+br9/ZN5qx7VZUOCpTuoLt4zS+/Ee9azOv/JOvl9Jyess4vlXoYYTYAAAQIECBAgQIAAAQIECBAgQOByAR+1XU7ugQQIECBAgAABAgQIECBAgAABAi0FNMjWhUUTYp3lmCkhN0+I+bDu0nyaEHO5edY5n53hn7vtclZqo3Dv2XZzIFHr03k7M/70+r5i6g6qy24xr7P03nGdpXfiPeuUc763K6MJECBAgAABAgQIECBAgAABAgQIXCbgo7bLqD2IAAECBAgQIECAAAECBAgQIEAgQiChkTelcS7BciRlwjpPiPmw1rC/XgbFfN1qZWTCOf9kPZrl20/jLmd5JfbGzAV24z+fseeILnmbUI9mOZFg6b1j/xzKzX2zv36RYPnJ944dafVoR8tYAgQIECBAgAABAgQIECBAgAABAnECPmqLC5kFEyBAgAABAgQIECBAgAABAgQIvF3ghMa5Ls3GI1gJTZ1iXnusxLzOU26y/Cnwjvo+y7PfovCOddRF20yrAs/EfnXuTuO65evMvct6T1hnF0vvxLUVIeFdU8yvi/l4UpeznpKbtdExGwECBAgQIECAAAECBAgQIECAAIGnBXzU9jSdHxIgQIAAAQIECBAgQIAAAQIECBwvkNCQdkKz8UgkTYh7x0lu7nk9Gn3CGUo4PynnPGWd74j57Cz8PEevrmH3eXWn3kx3FHg1X99lNjsHXdbtvaMuA8S8znLMJDfrPBMsxbwu3mYiQIAAAQIECBAgQIAAAQIECBAg0ETAR21NAmEZBAgQIECAAAECBAgQIECAAAECTQVOaDwdtJqi9xIsoanzhNzskpcjO8R874w8Gi03My1ncfttV6+e4WeeWadrprsIvJqnVzi5g+qUZ3WlSz4kxNz7UV1eplimrPOEc97p3+i1mW42AgQIECBAgAABAgQIECBAgAABAlsCPmrb4jKYAAECBAgQIECAAAECBAgQIEDgtgInNM4lNPGOBLPOvWOmKXrP69Fo57zOcsyUkJsnxLyqbs4sfsuOV+v1M8+szVKz3UHg1Ty9ymh2Hrrs44R1stzLajHf85qN9n40E1r/e4JlyjvxurqRBAgQIECAAAECBAgQIECAAAECBEoFfNRWymkyAgQIECBAgAABAgQIECBAgACB4wUSGudOaDwdiZTQcNxljcNLbtaVnwRLMa+L98zyTvVodn/8pv5qHXzmmbXRN9vpAq/m6NU+7qA68Vl96ZIbJ6yT5V7eivme12x0Qt1MifnM2t8JECBAgAABAgQIECBAgAABAgQIFAv4qK0Y1HQECBAgQIAAAQIECBAgQIAAAQI3EEhpSDthnRpk9w6UmO95zUZrkJ0Jrf89wXLsJmGd7zzns7l/i3hFnX7muevZZ+SdBSry81N+d69Hle6zGtMlT8S8LupiXmfp/eh+lrU7NhsBAgQIECBAgAABAgQIECBAgACBhwI+apMgBAgQIECAAAECBAgQIECAAAECBJ4VSGg8HXtLWOcJjafDWlP0+mkS83WrlZEJ51w9Wonk+pi/Yv5KHZqdy79W98ozv+Z89tnrYkbeUaAiNz/pNjsXXfbnDqrLkhNi7p14Lx/EfM9rNlo9mgn5OwECBAgQIECAAAECBAgQIECAAIFWAj5qaxUOiyFAgAABAgQIECBAgAABAgQIEFgSGI1qXZp4x4ITGuc0Sy6l1vIgMV+mmg48ITfVo2mY/zFAzPe8ZqN/83wlJ2fx+W09rzzva75nnjuz8fd7C1TkZRfBhPcO78S12SLmdZ6z+6VLrThhnV0sU+tRJ7+6E2gmAgQIECBAgAABAgQIECBAgAABAg8FfNQmQQgQIECAAAECBAgQIECAAAECBPIEvjf8dWn80oRYm0cJjbwnxHxELeEMJawxxTJlnV1iPrwS69ErfrPa9le1f+WZX3M+++zaG8hspwhU5GQ3i8R69NOwS1wSLFPvoMSYZ6NjgQAAIABJREFUez/aq3az+zrhnHeK+Z6+0QQIECBAgAABAgQIECBAgAABAgSOEvBR21HhtBkCBAgQIECAAAECBAgQIECAwE0Eqv+vNJVsGmTrNE9oluzS0DmikpCbJ8R8WHeJe0LM5WZdzfxu+WoOzs7ib6t+9Zlfcz7z7FpFs50gUJWPHS1mZ6TL3t1Bddkj5nWW3juus/ROXGttNgIECBAgQIAAAQIECBAgQIAAAQKHCvio7dDA2hYBAgQIECBAgAABAgQIECBA4GiBvxo7uzTxDvyERl4NsrXHRMzrPOUmy58CXep7wjmvyJ7ZGfzrGVVxevb5FXs3xxkCVbn4pZH2fwmu3v+zWTE7y9a5J5tyByWsU27u5d5stJjPhPydAAECBAgQIECAAAECBAgQIECAAIE/BHzUJjUIECBAgAABAgQIECBAgAABAgTyBDQh1sYsoQlx7DhhnSfkZpcGczG/7pyPJ3WJe8I5T8nNVzNoVs/+mr8ql559/qv79vt8gaoc/C7xMx/f8Yxn5GfnxDr3VN1Be16PRp+Qm13OT8p7xwkx7/ROXHcazUSAAAECBAgQIECAAAECBAgQIECgtYCP2lqHx+IIECBAgAABAgQIECBAgAABAgQeCpzQOKdZci/JxXzPazY6oXn7hJiPOHQ562I+OxXrf0/JzfUd/XPkbH+P5u2S78/uPe13r8Qqba+z9b4r9/4yftfzZvv8+fdZDiSsM2GNKfd5yjq7xHx4eT/arTp/j0+wTIl5XVTMRIAAAQIECBAgQIAAAQIECBAgQKCtgI/a2obGwggQIECAAAECBAgQIECAAAECBJYFEhrnTmg2HgHp0nyaEPPhlbDOE3KzS16K+XLZXhooN5eY3jpoFoO/Ht7pTL4VqMHkz8aowdLfsoR35d7M+V3P3UXy3rEr9vd4Ma+z9H50P0sxr4252QgQIECAAAECBAgQIECAAAECBAgcLOCjtoODa2sECBAgQIAAAQIECBAgQIAAgVsJnNB4OgKmKXo9bcV83WplZEIj/NhHwjpPyM0utUjMV07v+8bMcvnRkzvl0PuEPjfzK7H53Krf++Qrcs4dVBfDWQ5fEc+V3Yj5itLaGDFfc1odJTdXpebjEiznuzCCAAECBAgQIECAAAECBAgQIECAQKSAj9oiw2bRBAgQIECAAAECBAgQIECAAAECfwpolqxLjhMsh4am6L2cSGjqPCE3u+TlyA4x3zsjj0an5ObOjmd7ejRXpzzf2XPnsa/Eo/O+KtZ2Vb7NYnDVOmZmCbXdHTSL4t7f5eae1wn3uZjXxTylHtXu2GwECBAgQIAAAQIECBAgQIAAAQIEPi7go7aPh8ACCBAgQIAAAQIECBAgQIAAAQIE3iKQ0Mh7QhPiCJ7m7fUUFvN1q5WRCed87CNhnSfkZpdalBLzlTP2NWaWH4/m6hSXnT13HPtKHDrup3JNn8izhNqeUo9muf2J+P6Wnyesk+Ve5RHzPa/Z6IS6mRLzmbW/EyBAgAABAgQIECBAgAABAgQIEAgR8FFbSKAskwABAgQIECBAgAABAgQIECBA4AmBlIa0hOa+wZ+wzhNiPqwTGo4T1phimbLOLjFXj564EF/8yay2zqbvlDuztXb8+6v+HfdUuaZP55f3o7poJli6g+riPbP0frRnPbsrPl0rv3Zzwjq7WO5liNEECBAgQIAAAQIECBAgQIAAAQIEWgr4qK1lWCyKAAECBAgQIECAAAECBAgQIECgVECDbB3nCU2IQ6NLI2JCbop53fkZMyXEPGWdJ+Rml1q0kuUz79kcSXud7eWqv79qftU6P/2cDrk1i1WHNabU9pR1inntyU94Pzoh5v4dtJ+3Cbm5vyu/IECAAAECBAgQIECAAAECBAgQINBGwEdtbUJhIQQIECBAgAABAgQIECBAgAABAm8XSGhIO6FZskvj9kgoMa87VnKT5U+BLmc94Zyn1KNZls/qwKPfd8mX2R47/P0V5w7rv3IN3fJKPaqL/uwcdIm9mIu596Pnc+CEcz5236UePR8JvyRAgAABAgQIECBAgAABAgQIECDwMQEftX2M3oMJECBAgAABAgQIECBAgAABAgQ+InBC41ynprmERt4TYj4OS5e4i3ld6TohN7vk5YiK3KzLzUczzfL20W875cs1WntPecV270lnjO6aT7M4dln3CevsYukOqq0pCfe5mF8Xc/8OqrU2GwECBAgQIECAAAECBAgQIECAAIFmAj5qaxYQyyFAgAABAgQIECBAgAABAgQIELhIQLNkHbSm6DrLMVNCbp4Q82HdpRlezOvO0Am52SUv/4rKzHgWze77m63/HX9/1fQda0qYs3suzeLaZf0Jd5D3o9oTKeZ1niecc+/Ee/mQEvO9XRlNgAABAgQIECBAgAABAgQIECBA4GMCPmr7GL0HEyBAgAABAgQIECBAgAABAgQIfFwgpSHthHV2adweSZfQyCvmteVBzOs85WadZUo9+m3HszyYKXW6E2ZrfeffX3V859q6z52UQ+6gumyanZkueZEQ85Q7SMzrzo+YX2c5ntSlHtXu2mwECBAgQIAAAQIECBAgQIAAAQIEygV81FZOakICBAgQIECAAAECBAgQIECAAIE4Ac2StSFLaOQVczH/KdCl8VRu1uXmCZZDo0tu/ozMzPdRJLvuqS77Hs/0it1Va+z8nMT8mcW8y55OWCfLvdMr5ntes9H+HTQTWv97guXYzV/r7FKL1sWNJECAAAECBAgQIECAAAECBAgQIPARAR+1fYTdQwkQIECAAAECBAgQIECAAAECBFoKJDTOndB4OoLfpckvIebDK2GdJ+Rml7wU89orQm7Wen6fbWbbqd6/T2Ft5hWrtZnuPapTnX4mErM86LI/7x3PRPf334h5naX3o/tZJse8Sz2vzRqzESBAgAABAgQIECBAgAABAgQIECgX8FFbOakJCRAgQIAAAQIECBAgQIAAAQIEogVOaDwdAejSRKcpuu44nJCbXfJyREVuys3vAl1yM+Wcf7f7WnMXw7rMrplpFtOap9xnllPyzB1Ul7OzM9YlZ8RczDu+d3gnrsvL75Zd6k7t7sxGgAABAgQIECBAgAABAgQIECBA4C0CPmp7C6tJCRAgQIAAAQIECBAgQIAAAQIE4gU0yNaF8ATLodGlOTGhKXp4JazzhNzskpdiXlczZ5ad6lHtrs+abVZfztrtNbvpVO8qdjzLkS77TbjPZ3UzwbJTbZebFSf8f3MknCExr4252QgQIECAAAECBAgQIECAAAECBAgQWBbwUdsylYEECBAgQIAAAQIECBAgQIAAAQK3FNCEWBd2zZIsfwokNJl3WeOwU4+uOUNiXud8t5lm99zdPCr32+lcVu4rpbanrHN2Brvk0QnrZLlXCcR8z2s2OuGdeLYHfydAgAABAgQIECBAgAABAgQIECBA4D8CPmqTCAQIECBAgAABAgQIECBAgAABAgRmApoQZ0J7f09oQjwh5iMqCQ3HXdY4vOTm3ll+NDrBUszr4n3nmWb3xZ1tqvbe6Z6o2tNv8yTUzVm+d4lVgqU7qPY0yc06zxMsO/07qC4yZiJAgAABAgQIECBAgAABAgQIECBwpICP2o4Mq00RIECAAAECBAgQIECAAAECBAi8RUCDbB2rZsk6yzFTQm6K+f1iLjeviXmXj0hqd9t/tllN67+DjBW+O7+/4vju56xqz/IqYZ1d1ugOWs26tXFyc81pZdQJlmOfXc56wr+DVvLCGAIECBAgQIAAAQIECBAgQIAAAQI3FfBR200Db9sECBAgQIAAAQIECBAgQIAAAQIvCCQ0zp3QLNmlUXKkipi/cGB+/FRu1lnKzftZ1u7YbLsCs/q1O5/xc4F3vgv8Fs93Pm++2/+NSHjvcAftRHQ+VsznRqsjZrU64ZyPvSasM2GNnSxXc9g4AgQIECBAgAABAgQIECBAgAABAjcS8FHbjYJtqwQIECBAgAABAgQIECBAgACBWIHvjYka5/bCqEF2z+vRaA2ydZZjpoTcFPP7xTwlN2sjY7ZXaj+99wm8+53vrxr/7ueuirmDVqXWxiW8d6TcQSfkZpdzLuZr53d1VEpuru7HOAIECBAgQIAAAQIECBAgQIAAAQI3EPBR2w2CbIsECBAgQIAAAQIECBAgQIAAgXgB/yeN10OY0Mib0oSYYDkyJmGdJ8R8WHdpjBbz12vl1wwpuVm3YzN9F5jFn9b7Ba6oq7M4X7GGFckT1tnF0vvRSsatj0l47xDz9XiujFSPVpSMIUCAAAECBAgQIECAAAECBAgQIEBgQ8BHbRtYhhIgQIAAAQIECBAgQIAAAQIECHxAIKFZ8oTmvhHaLg3HCTEfXgnrPCE3u+SlmNdeAHKz1tNsrwvMcvL1J5hhVeDquj+L/dXr+cvJe8dqBs3HifncaGeE3NzRejw2wdI7cV28zUSAAAECBAgQIECAAAECBAgQIECAwP/nozZJQIAAAQIECBAgQIAAAQIECBAg0F/ghMbToawpei/XEpo6T8jNLnk5skPM987Io9Fy836WdTu+x0yzM3IPhX67/OSd5A6qy4fZ+fpknL/vMiHm3o/q8jLFMmWdJ5zzTv9Gr810sxEgQIAAAQIECBAgQIAAAQIECBCIEfBRW0yoLJQAAQIECBAgQIAAAQIECBAgQODhBy+DR4PsepJoQly3WhmpKXpFaW3MCbnZpRYN8YTcPCHmne6gtZN2z1GzXLunSp9dd6idsxzpsMZZbe9Uj9xBdefrhNzscn5mZ6jLOsW87vykxLx2x2YjQIAAAQIECBAgQIAAAQIECBAgECHgo7aIMFkkAQIECBAgQIAAAQIECBAgQIDAPwQ0yNYlhGbJOssxk9ys80ywFPO6eM8sx9+7N5l3WV9tVLJnm91x2bs7a/Xdzo87qC6/ZuewS+xPWCfLvbwV8z2v2eiEupkS85m1vxMgQIAAAQIECBAgQIAAAQIECBA4SMBHbQcF01YIECBAgAABAgQIECBAgAABArcSSGlIO2GdGmT3jpaY73nNRmuQnQmt/z3BcuwmYZ0/19ilTq5nw5kjZ/X3zF3n76rz+UmsRz8zoovv7HwmrDNhjSP+1rlXFxPOeer7UWI96nJ+9rLYaAIECBAgQIAAAQIECBAgQIAAAQKxAj5qiw2dhRMgQIAAAQIECBAgQIAAAQIECPxHQBNiXSKc0Gw8NLo0IibkppjXnR/16DrLjue8S92pjUL/2WY1rP8OrDDh7MzyrMseEt47Uu7KE2Le8a78reIlnJ8Uy5R1dol5Sj3ypkCAAAECBAgQIECAAAECBAgQIEDgcAEftR0eYNsjQIAAAQIECBAgQIAAAQIECNxGIKGRV4NsbTqKeZ3nCbmpQXYvH8R8z8voHgKzvO2xSqtYFehUt1fWnPDeMfaRsM7ZWe6SGwmWYr5yetfHyM11q5WRCWcoJeYr3sYQIECAAAECBAgQIECAAAECBAgQCBTwUVtg0CyZAAECBAgQIECAAAECBAgQIEDgD4GUhrSE5r5BnLDOE2I+rDVvr5c1MV+3WhmZcM5T6tGKtzF7ArPzvjeb0Z0Eutx7z5gk1M3Z2enin2CZcgedEHPvxHsVScz3vGajU+rRbB/+ToAAAQIECBAgQIAAAQIECBAgQCBMwEdtYQGzXAIECBAgQIAAAQIECBAgQIAAgQWBlIa0hHWe0CzZpXF7pK6YLxzgxSFycxFqcZjcXIQy7G0CszP9tgeb+HKBTvfys5uf5WuXPSbUdu9Hz2bh778T8zrPE8750FCP1nMiJebrOzKSAAECBAgQIECAAAECBAgQIECAQHsBH7W1D5EFEiBAgAABAgQIECBAgAABAgQIPC2Q0NSZ0jiXYDkSJWGdJ8R8WGuQXS9NYr5utTIy4Zyv7OPOY2Zn4s42p++9y91R5ZxSjxLWOasLXXInwdI7cdUJ/+88crPO8wTLTv8OqouMmQgQIECAAAECBAgQIECAAAECBAh8TMBHbR+j92ACBAgQIECAAAECBAgQIECAAIFLBE5onOvSxDsCltDIK+a1R0vM6zzl5v0s63acO9Ms73N3ZuW7Ap3eZ3bX/mj8LMe77PuEdXax9E5ceYIy/n0h5tfFfDypy1lP+HdQbWTMRoAAAQIECBAgQIAAAQIECBAgQOByAR+1XU7ugQQIECBAgAABAgQIECBAgAABAh8RSGlIS1inpujaFBbzOk+5yfKnQJem6LrI9J1pdv76rtzK3i1wl3M4OwNdHLx31GW8mNdZjpnkZp1ngqWY18XbTAQIECBAgAABAgQIECBAgAABAgSCBXzUFhw8SydAgAABAgQIECBAgAABAgQIENgUOKHxdGxZU/Re4BOaOk/IzS55ObJDzPfOyKPRcrPO8pSZZjlxyj7to0ag091Qs6P5LO6gudHqiFm96ZJfCTH3frSadWvjxHzNaWXUCee807/RV8yNIUCAAAECBAgQIECAAAECBAgQINBIwEdtjYJhKQQIECBAgAABAgQIECBAgAABAhcJnNA4l9DEO8JpnXtJrUF2z+vRaOe8znLMlJCbKTGvjcx7ZptZvuepZj1N4Mp3gK+cvfKZp99BKe9xYr5XOWb1PcGzyxq9H+3l3mx0wrtmSsxn1v5OgAABAgQIECBAgAABAgQIECBAoJGAj9oaBcNSCBAgQIAAAQIECBAgQIAAAQIELhZIaJw7ofF0hLVL82lCzIdXwjpPyM0ueSnmtcU/JTdrd70328xobzajCfxb4Mr6+ls+X/n8R/FPuM/dQbUneFZf5ea69wmW/h20Hu+vkQl1MyU39/X9ggABAgQIECBAgAABAgQIECBAgMDlAj5qu5zcAwkQIECAAAECBAgQIECAAAECBFoJpDSknbDOhCbekZzWuXdEExpPx44S1umc7+XebHRCzGd72Pn7LH925jKWwCsCV9+jf+X+1et4ZJZQj2Y1pIvnCetkuVdhxHzPazZaPZoJrf89wXJ9N0YSIECAAAECBAgQIECAAAECBAgQ+IiAj9o+wu6hBAgQIECAAAECBAgQIECAAAEC7QRSGtIS1nlC4+lI0ISG4y5rHF5ys66sJViKeV28Z5a1TzIbgfcJfPJOSqibJ7wffTLGPzNXzOvOstxk+VOgy1lPOOez97gulnVZbiYCBAgQIECAAAECBAgQIECAAAECpQI+aivlNBkBAgQIECBAgAABAgQIECBAgEC8QELj3AmNpyNRujT4iXndsT0hN7vk5YiK3LwmNzvEfHZ26iTMROA9AgnnqMMaU2p7yjpntTMh5t6J92qSmO95zUYnvGuqR7Mo+jsBAgQIECBAgAABAgQIECBAgACBaAEftUWHz+IJECBAgAABAgQIECBAgAABAocIfDXTaTzdC6gmxD2vR6M1yNZZjpkSclPM7xfzrrk5y8XaSJmNQL1Al/e3r50l3EFd69HP7JjVpy6xF/O6c31CzIeG3FzPCTFft1oZmVKPVvZiDAECBAgQIECAAAECBAgQIECAAIELBHzUdgGyRxAgQIAAAQIECBAgQIAAAQIECEwEfjZ+aULcS5mExjnNknsxnY0W85nQ+t9PyM0uNXOoy8313PsaOcvB/Rn9gsA1Ap1qz88dz85Vl7WfsM4ulu6g2nOfcJ+L+XUxH0/qctYTcjOlttdmkNkIECBAgAABAgQIECBAgAABAgQIPCXgo7an2PyIAAECBAgQIECAAAECBAgQIECgVOC3pq8uTXNjoxrn6sKdYCnmdfGeWY6/dznrCbmZ0iB7wjqvzMuZV+2JNBuBGoErz8grK56dry77SLiDZnd6gqX3jv3TlJCbJ5xzubmXm2K+52U0AQIECBAgQIAAAQIECBAgQIAAgcYCPmprHBxLI0CAAAECBAgQIECAAAECBAjcRkCzZF2oEyzHbhPWeUKzZJcGczGvO+Mzy/H3LnFPOOczz3dbzupMbeaYjUCNwLvPRc0q/zlLQj2a1YMu7iess4vlp++g1bMm5qtSa+PUozWnlVFyc0XJGAIECBAgQIAAAQIECBAgQIAAAQKtBXzU1jo8FkeAAAECBAgQIECAAAECBAgQuJGAhrTaYGuWrPNMsBy7TVjnCed8WHdphhfza875O2M+OxN1OzQTgdcFutS+Z3cyO29d9nfCOlnuZamY73nNRns/mgmt/z3B0r+D1uNpJAECBAgQIECAAAECBAgQIECAAIGGAj5qaxgUSyJAgAABAgQIECBAgAABAgQI3FogoXHuhMbTkWQJDcdd1ji85GZdaUqwFPO6eM8s71yPZvdJbRTMRuB5gU738fO7+O8vZ+euy14T7soTLO98Bz17luTms3L//l2C5axuJtTMlHPeaZ11WW4mAgQIECBAgAABAgQIECBAgAABAg8FfNQmQQgQIECAAAECBAgQIECAAAECBPoJaJCtjUlCs6SY3y/mY8dysy7uJ5yhhKboyjXOYlaXHWYi8LxAZc4/v4r3/NIdVOc6q2dd8kjMxfy7QJe89E5cl5cplknrrI2O2QgQIECAAAECBAgQIECAAAECBAj8S8BHbZKCAAECBAgQIECAAAECBAgQIECgr4AG2brYnGA5NLo0nyY0RQ+vhHWekJtd8lLM62rmb5bVcZ7lfu1uzEZgX6A65/dX8P5fzM5hF4OE+9wdVJuvcvM6z4Rz7t9B+/mQUDdTzvm+vl8QIECAAAECBAgQIECAAAECBAgQWBbwUdsylYEECBAgQIAAAQIECBAgQIAAAQIfE9CQVkef0jgn5mL+XaBLs/FYk9y8Jjc7xrx6TbN6XCdtJgJ7AtW5vvf0z4xOqO3uoNrcmNXgLucgITdPsBzZJeZ7Z0xu7nk9Gp1gWbdbMxEgQIAAAQIECBAgQIAAAQIECBD4h4CP2iQEAQIECBAgQIAAAQIECBAgQIBAhsAJzZJdGiVHxBMa506I+bDuEveEmMvN2nos5rWelbPN6lvls8xFYEegy521s+bKsQl1c1Y/usQwwdJ7R+XpefzvC+/Ee9YnnHMx34v5X/WoS03f341fECBAgAABAgQIECBAgAABAgQIEFgS8FHbEpNBBAgQIECAAAECBAgQIECAAAECbQQ0yNaFQrNkneWYKSE3xfx+MZebtTGvmm12FqueYx4CqwKa5v8nNTufXawS3jvcQasncG2c3FxzWhl1guXYp3q0Eu21+t7Zssva9rSNJkCAAAECBAgQIECAAAECBAgQILAk4KO2JSaDCBAgQIAAAQIECBAgQIAAAQIE2gkkNPKe0CzZqYFOzOuOodyssxwzyc06zwTLit3OzmDFM8xBYEWgwz3/8zx0WFNKbU9Z56zmifnKaf3fmIS78oSYD3G5uZ6bYr5utTKy6924snZjCBAgQIAAAQIECBAgQIAAAQIECGwI+KhtA8tQAgQIECBAgAABAgQIECBAgACBZgInNM51aZQcodUgW5fgcpPlT4EuZz3hnKfUo2ezfFYfnp3X7wjsCnSoS3+dhw5rm9Wi8Xfr3Ms6d9Ce16PRs7skITe7rHF21rus84SYp9TNLjH/mZud1lVXzcxEgAABAgQIECBAgAABAgQIECBwcwEftd08AWyfAAECBAgQIECAAAECBAgQIHCEgAbZujCe0CzZqdkvITdPiPk4AV3iLub3q0e7O56dud35jCewK9ClXo51z85Dl7WesM4ulrO4d1mnmO9WlsfjvR/VecrNe1t2qZF1UTATAQIECBAgQIAAAQIECBAgQIDAzQV81HbzBLB9AgQIECBAgAABAgQIECBAgMAxAic0941gdGlSS2g8HV4J65SbtWVGzOs8T8jNLjVzJyoz9525jCWwI9D5vMzORZe1u4N2Mu7xWDGvs/ROfD9LMb8u5h3/jd7lTqyNgtkIECBAgAABAgQIECBAgAABAgRuKuCjtpsG3rYJECBAgAABAgQIECBAgAABAscKaJCtDa3m7TrPBMux24R1nnDOh3WXhlQxrzvns5lmuTv7vb8TeFagS72ZrV89mgmt/31Wb7rkRELMvR+t593KSDFfUVobc8I59068FuuvUV8x71LD91ZvNAECBAgQIECAAAECBAgQIECAAIF/CfioTVIQIECAAAECBAgQIECAAAECBAicKZDQLKkJsTb3EmI+dpywzhNys1Ojp5jXnfWU3Pxrx7P110mZicB/BTrVwtWYzM5Jlz2dsE6Wq1n533Fivuc1G+39aCa0/vcEy9kZUo/W4/1l2cVsb+VGEyBAgAABAgQIECBAgAABAgQIEPiHgI/aJAQBAgQIECBAgAABAgQIECBAgMC5Aic0no7odGlW0yxZd1ZOyM0ueTmikpCbJ8RcPXq9Bszy4PUnmIHAfwU61ehnY5JQ291Bz0b399/NamSXvE7IzRMsO9WyhJirR9fVoy61qHbHZiNAgAABAgQIECBAgAABAgQIECDwEQEftX2E3UMJECBAgAABAgQIECBAgAABAgQuFTihqbNL49wJliP5Ejy7rHF4JTTynpCbYr53NaTE/GtXs/Xu7d5oAr8LdKojVTFyB1VJ+j+N1UmeYemdeD8j1KN9s79+kWCZ8u+guqiYiQABAgQIECBAgAABAgQIECBAgMDlAj5qu5zcAwkQIECAAAECBAgQIECAAAECBD4mkNA4N/vooUuz+gnrZLl3FMV8z2s2Wj2aCa3//YTcXN+tkQR+F+hyp70rPiec804xcgfVZarcZPlToMtZTzjnwy5hnSnnvO40mokAAQIECBAgQIAAAQIECBAgQIDAZQI+aruM2oMIECBAgAABAgQIECBAgAABAgRaCKQ0pJ2wzoSGzpGU1rl3NBMaT8eOEtbpnO/l3mx095jP4j3bn78T+E2gyx12VXS6n/Mvh4R1zmpSl9xKsPTeUVsB5OZ1ngnnPOXfa10sa7PHbAQIECBAgAABAgQIECBAgAABAgTeLuCjtrcTewABAgQIECBAgADtaFyOAAAgAElEQVQBAgQIECBAgEBLAQ2ydWE5ofF0aHRpREzITTGvOz9jpoSYp6yza27O1lWbUWa7g0CXO+tT1gl1c3buu8QwwdIdVHvS5Gad5wmW/h20nw8pdXN/Z35BgAABAgQIECBAgAABAgQIECBA4HIBH7VdTu6BBAgQIECAAAECBAgQIECAAAECrQQSGtJOaJbs0rg9kk/M646g3KyzlJtnW87OSu3uzXayQKf79NPOs3PVxSrhvcMdVJvNYl7necI5Hxrq0XpOiPm6lZEECBAgQIAAAQIECBAgQIAAAQIEDhDwUdsBQbQFAgQIECBAgAABAgQIECBAgACBFwVOaJzr0ig5QpHQyHtCzId1l7iL+YtF6NvPT8jNLnnZqR7N4lqXQWY6VaDTuepm7A6qi8isVnXJw4SYd7qDHmXICTH3TrxXA8R8z2s2OqUezfbh7wQIECBAgAABAgQIECBAgAABAgQ+JOCjtg/BeywBAgQIECBAgAABAgQIECBAgEBDgZSGtIR1ntAs2aVxexwVMa8rGHKT5U+Bd5/1Wc7VRcRMJwq8Oz9fMRu53WV9s3NmnXuRTnjv8H60F9PZaDGfCa3/XT1at1oZmZCbKTFf8TaGAAECBAgQIECAAAECBAgQIECAwMUCPmq7GNzjCBAgQIAAAQIECBAgQIAAAQIEAgQ0ztUFKcFy7DZhnSnNkies08cPezVAzB97zXz2tI2+i0CXOvSb92853WW9s/OWsM6ENY68sM69apTwrumdeC+ms9FiPhNa//sJtb1T3VyXN5IAAQIECBAgQIAAAQIECBAgQIDA2wV81PZ2Yg8gQIAAAQIECBAgQIAAAQIECBCIFDihca5Ls/FIgISmTjGvPapiXucpN7MtZ/Gr252ZThDodHf/5flXTndauzuo7jTMaliXuCfE3DtxXV6mWKas84RzPqzVo9ozZjYCBAgQIECAAAECBAgQIECAAAECFwj4qO0CZI8gQIAAAQIECBAgQIAAAQIECBAIFkhokNWEWJtgCTEfO05Y5wm52aU5Vswzz/nsDNTuymzJAp1qzYqjO2hFaW3MrE50yQ0xX4vnyigxX1FaHyM3161mIxMsvRPPoujvBAgQIECAAAECBAgQIECAAAECBKIEfNQWFS6LJUCAAAECBAgQIECAAAECBAgQ+IjACY2nA05T9F76JDR1npCbXfJyZIeY752RR6NTc7M6H2cOdeJmShWozrkrHWb53WVvCbXdHVSbuXLzOs+Ec+7fQfv5kFA3TzjnnXJzP0v8ggABAgQIECBAgAABAgQIECBAgECJgI/aShhNQoAAAQIECBAgQIAAAQIECBAgcAuBExrnNJ7upaqY73nNRmuQnQmt/z3BcuwmYZ3f11hdI2c1ZD3iRp4kUJ1nn7ZJOOeJ9ei3uHbJnVltS1hnwhpHDljnXoVTj/a8Ho12zussU+6g2h2bjQABAgQIECBAgAABAgQIECBAgMCSgI/alpgMIkCAAAECBAgQIECAAAECBAgQIPBNIKFZ8oQmxEGe0MjbZY3DS27WlaoESzGvi/c7ZprV4Xc805y9BTrdF++QSqibs3PZJUYJlu6g2lMkN+s8T7D076D9fEiomym5ua/vFwQIECBAgAABAgQIECBAgAABAgSeFvBR29N0fkiAAAECBAgQIECAAAECBAgQIHBrgZSGtBPWmdBgPg6Dde6VhITG07GjhHU653u5d9XoWVyuWofnfF6gy/1whcQs77tYJNR2d1BtxsrNOs8TLFPe3bvUTPWo7vykWNbu2GwECBAgQIAAAQIECBAgQIAAAQIE/hTwUZvkIECAAAECBAgQIECAAAECBAgQIPCKgKboV/T++VsNsnWWY6aE3BTz+8U8JTcrIjPL74pnmKOvQKcPET6hlHAHpdSjWS3pkmtiXnfSToj50JCb6zkh5utWKyPVoxUlYwgQIECAAAECBAgQIECAAAECBAi0EPBRW4swWAQBAgQIECBAgAABAgQIECBAgEC8QELjnGbJ2jQT8zrPE3KzS+P2iIrcrMvNZ2ea5fSz8/pdf4FOteDTWrNz0MXqhHV2sXQH1Z66hPtczK+L+XhSl7OekJsn1PZOMa/NdLMRIECAAAECBAgQIECAAAECBAgQ+D8BH7VJBgIECBAgQIAAAQIECBAgQIAAAQJVAic0znVplBwx0SxZlZmPLcdTusRdzMX8u0CXvHwmKrP74Jk5/aavQHKuXqE6Ow9d/BLuIO9HtRkr5nWeJ5xz78R7+SDme16z0Sn1aLYPfydAgAABAgQIECBAgAABAgQIECCwKeCjtk0wwwkQIECAAAECBAgQIECAAAECBAhMBVIa0hLWeUKzZJdm/ZG4Yj49vssD5OYy1dLAhNxc2sj/GzTLj525jO0p0Km29xT696oSzvns7HaJ+wnr7GLp/ai2giScczG/LubjSV3OekJuptT22gwyGwECBAgQIECAAAECBAgQIECAwM0FfNR28wSwfQIECBAgQIAAAQIECBAgQIAAgTcKaJyrw02wHLtNWGdKs+QJ60xo4h15a511tWpWB2qfZLZPCHQ5L5/Ye8UzT6jtKXWzS66KecXJ+d8cCe+as7tQbu7lxAlnSMzPjPnerowmQIAAAQIECBAgQIAAAQIECBAg8KuAj9okBgECBAgQIECAAAECBAgQIECAAIF3CmhCrNVNaOQVczH/KaCRdy8nEs75ox3NasCehtEdBLqc4Wctvudkl73MzknCOhPWOHLGOvdOTsodlLBO53wv92ajxXwmtP53ubluZSQBAgQIECBAgAABAgQIECBAgACBNwv4qO3NwKYnQIAAAQIECBAgQIAAAQIECBAg8B8BTYh1iaAJsc5Sbl5nOZ6U8GFBwho7Wf6WQbMaVZt1ZnuXQJez8Mr+/srFTnvzfvRKhP/521nt6RJ3MRfz7wJd8tI7cV1eplimrDOlttdmkNkIECBAgAABAgQIECBAgAABAgRuJOCjthsF21YJECBAgAABAgQIECBAgAABAgQ+LJDSkHbCOjXI7iW7mO95zUZr2J8Jrf89JTe/djRb7/rOjfyEQKe7o2r/6lGVZMZ/oGDsVsyvifl4SpeakRBzuVmXlymWKeucvbslnPNO9ag2081GgAABAgQIECBAgAABAgQIECBwAwEftd0gyLZIgAABAgQIECBAgAABAgQIECDQTOCExjnNfXtJJeZ7XrPRCc3bYj6L4t7fE2I+djSL+96ujb5CoMt99s69zvKyi8EJ5zzBcuSade6duITcPOGcp+Rml/Mze+/oss4TcrOLZUrM9yqs0QQIECBAgAABAgQIECBAgAABAjcX8FHbzRPA9gkQIECAAAECBAgQIECAAAECBD4ooEG2Dl+zZJ3lmElu1nkmWIr5NfGue4qZXhXo1Jz+6l52fq8e7Wg9Huu9o87SHXSd5XhSl/qXUI9OOOdivn++5Oa+mV8QIECAAAECBAgQIECAAAECBAgQeEHAR20v4PkpAQIECBAgQIAAAQIECBAgQIBAoMBXk1pCQ+fgtc69JNOEuOf1aPQJjbxdzs9wlpvX5OYnYz47M3UCZnpG4JO58cx63/WbWZ52cTphnV0s3UG1p0lu1nmeYJny7zX1aC9vT8jNTjHf0zeaAAECBAgQIECAAAECBAgQIEDgZgI+artZwG2XAAECBAgQIECAAAECBAgQIHB7gZ8Nal2avRI+eBnJk7DOE5oQh7Xc3CtXcnPP69HoBMuO9WhWe+oiZKZVgS51dHW9V46b5WsXO/WoLivEvM6y4x302+5OiLl34r28FfM9r9lod9BMyN8JECBAgAABAgQIECBAgAABAgQIvCzgo7aXCU1AgAABAgQIECBAgAABAgQIECAQI/BXU1qXxu0BmdA4p1myNuXFvM7zhNxUj/byoVPMZ2vZ25nRzwp0OkPP7uHK37mD6rRnNaBLbibE3DtxXV7OLMff5ea69wnnXMzX4/01MqFupuTmvr5fECBAgAABAgQIECBAgAABAgQIHC7go7bDA2x7BAgQIECAAAECBAgQIECAAAECPwQ0pNWlRILl2G3COlOaEE9YZ0Lj9shb69yrVZ8+57Ozsbcbo3cFupyX3XV3GT/L3y6+J6yzi6X3o9rT9+k7aHU3Ces84ZynvMd1qUdivnqC18YlnPO1nRhFgAABAgQIECBAgAABAgQIECBwEwEftd0k0LZJgAABAgQIECBAgAABAgQIECDwTeCExrkuTYiDNaFxTsxrS4CY13nKzTrLT9ajWRxrd2m2TnfgSdGY5XEXd3dQXdaJeZ3lJ++gnV2I+Y7WfKx6NDdaHSE3V6Xm41Is5zsxggABAgQIECBAgAABAgQIECBA4AYCPmq7QZBtkQABAgQIECBAgAABAgQIECBA4A+BhCbEsfSEdaY0ziVYinltyZKbdZ4nWA6Nd3yYM7Opi8J9Z3pH3O6r+XjnCXfl7Mx1yZcT1tnF0vtRbcVKOOdifl3M3/V+9MwOEnLzhNreKebP5InfECBAgAABAgQIECBAgAABAgQIHCPgo7ZjQmkjBAgQIECAAAECBAgQIECAAAECTwloSHuK7c8fJTQhjsUnrPOE3NQIv3e+Toj52HGXuP/lWb2+Wdz2ssDoL4HqOHWW/Z5DXfY9y2vr3Mso7x17Xo9Gn5CbXc6Pd+K6vEyxTFnnCef8ju/EtSfKbAQIECBAgAABAgQIECBAgAABAjcR8FHbTQJtmwQIECBAgAABAgQIECBAgAABAhOBExrnNMjupbmY73nNRmvYnwmt/11urlvNRv5mWV0rZ/GardHf/ydQHZvutul1s1O80i1HrnbxnNW0hHUmrFHM9yt0wjkfu0pYp3O+n3+PfpEa8y61sjYaZiNAgAABAgQIECBAgAABAgQIEAgT8FFbWMAslwABAgQIECBAgAABAgQIECBA4M0CqQ1p31m6NKdplqxNVrlZ55lgOXabsM7Ec15dI2cGdZl73kzVsUgUSjjn6lFtZs1qRpdzkZCbJ1iO7BLzvTMmN/e8Ho1OsHQH1cX7p2WX2lO7Q7MRIECAAAECBAgQIECAAAECBAiECfioLSxglkuAAAECBAgQIECAAAECBAgQIHCBgAbZWuSEZkkxv1/Mx47lZl3cU85Q3Y7/O9Ns39XPS59P8/TfEVSP6rI7wXJWP7qclVmNs869vE3ITTHfi+lsdELM1aNZFPf+nhTzLjV8T9hoAgQIECBAgAABAgQIECBAgACBwwR81HZYQG2HAAECBAgQIECAAAECBAgQIECgUOCEps4ujWonWI7USvDsssbhldDUeUJuinlh4d+capY/m9MdN7xTbibgzvKpi2dCbXcH1Wa8mNd5nnDOvRPv50PCGTohN7vckyl30H4m+wUBAgQIECBAgAABAgQIECBAgACBcgEftZWTmpAAAQIECBAgQIAAAQIECBAgQOA4AU2IdSHVLMnyp0CX5tOEcz7sEtaZcs4rTuNsrxXPSJqjy3lOMvttrQnnXD2qzTIxr/Oc1eUudeqEdbLcy1sx3/OajU6omykxn1n7OwECBAgQIECAAAECBAgQIECAAIE3Cvio7Y24piZAgAABAgQIECBAgAABAgQIEDhIIKUhLaG5b6RFwjpPiPmwTmg47rJGuVlbtBPO+Ss7ntWIV+ZO+G2nc5vgtbvGWX518T9hnV0s3UG7p+Tx+JQ7KGGdJ5xz78R750vM97xmoxPO+WwP/k6AAAECBAgQIECAAAECBAgQIEDgTQI+ansTrGkJECBAgAABAgQIECBAgAABAgQOFUhpSEtYp2bJ2kMi5nWeJ+SmjzTq8uGvmWZ58v4VXPuETjl17c4/+7RZnnWJizuoLk/EvM5yzCQ36zzlJsufAu6gvZxIqEd7OzKaAAECBAgQIECAAAECBAgQIECAwMsCPmp7mdAEBAgQIECAAAECBAgQIECAAAECtxRIaEjTeFqbmmJe5yk3Wf4U6NIUvROZWR7vzNVtbGI8uhlWr8cdVCc6O7td8j8h5iMqCesU87rzI+bXWY4nqUfr3iec804xX5c3kgABAgQIECBAgAABAgQIECBAgMBLAj5qe4nPjwkQIECAAAECBAgQIECAAAECBC4XGM1qCc19AyZhnV3WOLw0RdcdpxOaOrvk5gmW6lHd2fqaaZYX9U9834xdztr7dnjOzLO86xLLE9bJcu/ciPme12y0d+KZ0PrfEyz9O2g9nisj1aMVJWMIECBAgAABAgQIECBAgAABAgQItBHwUVubUFgIAQIECBAgQIAAAQIECBAgQIDAVOBng1pCw3GXNQ7chKZOTYjTY7A1QMy3uB4Olpv3s3y041k+1GnVztTpTqrdWf1sv8W4i19CbffeUZuTs5ojN/e8E86QmO/FdDZazGdC63+Xm+tWs5EplrN9+DsBAgQIECBAgAABAgQIECBAgACBFwR81PYCnp8SIECAAAECBAgQIECAAAECBAhcLJDaYD6YEpqNU9bZxXJ4aZCtKwIJlmJeF++ZZad69NuuZ03ItVL7s3Wqk/ur//wv1KO6GMzOSpdcPWGdLPfyVsz3vGajE+qmmM+iuPd3Md/zejQ6JTfrdmwmAgQIECBAgAABAgQIECBAgAABAv8n4KM2yUCAAAECBAgQIECAAAECBAgQIJAhkNLodcI6uzRFj8zULFl3PhMsxbwu3jPL8fcuZz0lN7+iM6vztVF8PFuXGF655yuflZCbs3zskiMJlrO6mWCZUttT1tkl5nKztvKrR3WeJ9xB6lFdPpiJAAECBAgQIECAAAECBAgQIECAwBMCPmp7As1PCBAgQIAAAQIECBAgQIAAAQIEPihwQuNclwbZEyxHKiZ4dlnj8Epo5D0hN8V876JIifnsDO3ten10p3xaX/UZI1NyM6G2z85Plzw/Iebej/bqj5jvec1Gq0czofW/n5CbXWq7O2g974wkQIAAAQIECBAgQIAAAQIECBAgcKGAj9ouxPYoAgQIECBAgAABAgQIECBAgACBQoGEZskTmhBHyLo0IibEfHglrPOE3OySl2JeWNgn56dLPZqdn2dFOuX0s3s4+XcJtV09qs1AMa/znNXNLvXvhHWy3MtbMd/zmo1OqJtiPouivxMgQIAAAQIECBAgQIAAAQIECBC4VMBHbZdyexgBAgQIECBAgAABAgQIECBAgECpwAkNaQMkofk0YY0plinr7BLz4aVBtq50Jlh2jvns3plFqtO5mq3V3/8tMIt/l/iesM4ulp3r0fcMFfPaipVwV54Qc+/E+3krN/fN/vpFgmXKHVQXFTMRIECAAAECBAgQIECAAAECBAjcUMBHbTcMui0TIECAAAECBAgQIECAAAECBI4T0JBWF1INsnWWY6aE3BTz+8Vcbj4f87/OS6cPcJ7fnV+uCpxQNzvlrLtyNfPm4xIs3UHzOO6MUI92tB6PPcFy7LBLfVeP7pebdTs2EwECBAgQIECAAAECBAgQIECAwI0EfNR2o2DbKgECBAgQIECAAAECBAgQIEDgeIGExjnNkrVpKOZ1nifkZpcm3hEVuXlNbnaKed2OzZQi4JzXRcodVGfpDrqfpZhfF/PxpC7vHgl3kNy8Lje75GXtjs1GgAABAgQIECBAgAABAgQIECBwAwEftd0gyLZIgAABAgQIECBAgAABAgQIELiVgKbo2nAnNEueEPMRtS6NiGJed4ZOyM0ueTmikpCbddljpr8EvvKgS26ecM7dQfvnLaEenZCbXc55yh10QszVo716JOZ7XrPRCbU9pR7NrP2dAAECBAgQIECAAAECBAgQIECAwP8T8FGbVCBAgAABAgQIECBAgAABAgQIEDhTQENaXVxPaJbUFL2XDyfEfOy4S9zVo738ezQ6JTfrdmymIZBwhlJyk2XdmRLzOkvn/H6WYn5dzL0T71mfUNs7xXxP32gCBAgQIECAAAECBAgQIECAAIEbCvio7YZBt2UCBAgQIECAAAECBAgQIECAwK0ENG/XhTvBcuw2YZ2aJevyUsyvsxxP8qFgrbfZ1gUSart6tB7PlZEn3JUJNTOltqess0vM1aOVKrM+Rj1at5qNPMFSPZpF2d8JECBAgAABAgQIECBAgAABAgQILAv4qG2ZykACBAgQIECAAAECBAgQIECAAIFYgRMa5zTI7qWfmO95zUYnfExyQsxHHLqc9fSYd3GcnS1/3xdIz82Uc56yzi5n3R20f5Yf/SLhnI/1J6zzhNzscs7F/Lpz7g7as04553u7MpoAAQIECBAgQIAAAQIECBAgQOAmAj5qu0mgbZMAAQIECBAgQIAAAQIECBAgQEDjaWkOpDTOJTQbj8AkrPOEmA/rLo3RYl5Xkn6z7BLnul2a6bvACfWoU46qR3XnS26y/CnQ5awnnHPvxHXnJ8UyZZ0n1PZO/w6qzXSzESBAgAABAgQIECBAgAABAgQIhAv4qC08gJZPgAABAgQIECBAgAABAgQIECCwKaAhbRNsMlyDbJ3nCbnZpXF7RCUhN0+I+bDuEvfvnl3WVFchzPSbQMI5V49qc1fM6zzdQXWWKec8ZZ0n5Gan95CEunlCzLu+E39Vuk45WVt9zUaAAAECBAgQIECAAAECBAgQIBAu4KO28ABaPgECBAgQIECAAAECBAgQIECAwJMCJzTOdWlMO8FypFGCZ5c1Di8Nsk8Wn19+lmCZFvNOZ6UuU8z0l0DCGTrhrux0rsS8rh7ITZY/Bbqc9YRznvZ+9Fe2i/leHUjIzZ9r7BLjPWmjCRAgQIAAAQIECBAgQIAAAQIEbiDgo7YbBNkWCRAgQIAAAQIECBAgQIAAAQIEHggkNqT93E6XBjVN0bVHTW7WeSZYjt0mrDPlnNdlj5lSBFJyM+Gcq0e1WS/mdZ4nnPOhkfDu3mWN6lHd+UmxTFlnWj3qdKZrs9psBAgQIECAAAECBAgQIECAAAEC4QI+agsPoOUTIECAAAECBAgQIECAAAECBAgUCKQ1pP215S6NagnN22JecHC+TZEQ87HchHWekJtdalFtlpvtS+CvHO0S94Rzrh7Vnicxr/M84Q4aGurRek6I+brVykj1aEVpbcwJudmlFq2JG0WAAAECBAgQIECAAAECBAgQIEDgIwI+avsIu4cSIECAAAECBAgQIECAAAECBAi0FNCEWBeWE5oQh0aXRsSE3BTzuvMzZkqIedI6a6Nz79kSclM9qs3RhJin1KMTcrPLu5GYX3fOvRPvWZ9wzsV8L+Yp9Wh/V35BgAABAgQIECBAgAABAgQIECBA4O0CPmp7O7EHECBAgAABAgQIECBAgAABAgQIxAkkNG9rlqxNKzGv8zwhNzXs7+VDSsz3dmX0I4GUmJ+wzi716ATLkdMJnl3WOLy8H9XdBQmWYl4X75mlerRvnXCGUu7KfX2/IECAAAECBAgQIECAAAECBAgQIPA2AR+1vY3WxAQIECBAgAABAgQIECBAgAABAtECKQ1pCc19IxES1nlCzId1l2Z4Ma8rgSfkZpe8rIuKmVJqe8o6Tzjn7qD9uuCu3Df76xcJlupRXbxnlurRnrU7aM9rNjqlHs324e8ECBAgQIAAAQIECBAgQIAAAQIELhDwUdsFyB5BgAABAgQIECBAgAABAgQIECCwKTCawLp8AJHSkJawzhOaJbvk5ThSYr5ZWB4Ml5t1lim5Wbtjs6lHdTmgHrH8KdDl3SPhnKfcQc553TkX8+ssx5PUo3XvlHO+viMjCRAgQIAAAQIECBAgQIAAAQIECLxFwEdtb2E1KQECBAgQIECAAAECBAgQIECAwEsCXw1gXZrmxmYSGnlTGucSLMX8pSP8rx/LzTrPEyyHRqf6Xhede890Qm52ysuEu/KEmHeqRwkx935UW+fFvM5TPaqzdM6vs+x0B9Xu2mwECBAgQIAAAQIECBAgQIAAAQIElgV81LZMZSABAgQIECBAgAABAgQIECBAgMBlAj+bErs0mZ/QLNnFciRTQiOvmNceezGv85SbdZZJM6WfIXfQXradcM7HjrvEPf38pFimrLNLXnon3quLs9EJ51zMZ1Hc+/sJd2WnerSnbzQBAgQIECBAgAABAgQIECBAgACBlwV81PYyoQkIECBAgAABAgQIECBAgAABAgTKBf5qTOvS7KVZsi7kmhDrLMdMCbl5QsyHtXq0nrspMV/f0WdHJpxz9ag2R8S8zjOlHp2wzoR7MuU+T1lnl5i7g+pq5sxSbu5Zp9T2vV0ZTYAAAQIECBAgQIAAAQIECBAgQOAlAR+1vcTnxwQIECBAgAABAgQIECBAgAABAm8RSGjeTmlIO2GdGmT3jpmY73nNRqtHM6H1v6fk5vqOPjcyxfKEdbqD9vL8hJiPHXeJuztoL/8ejT4hN7vk5XCWm9fkppjvOZ9wzjvdQXv6RhMgQIAAAQIECBAgQIAAAQIECBB4SsBHbU+x+REBAgQIECBAgAABAgQIECBAgMDbBTSk1RJrPK3zPCE3Ncju5cMJMR877hL3hHq0lyGfG31CbnbJyxHFhNwU89rzJuZ1nnKT5U+BLvU94Zy7g+rOT4pl0jpro2M2AgQIECBAgAABAgQIECBAgAABAv8Q8FGbhCBAgAABAgQIECBAgAABAgQIEOgtoEG2Lj4nWA4NDbJ7OZHQyHtCbnbJy5EdYr53Rmaj0z275OYJ59wdNDst//57+vkRczHfF6j7xQl1s8sd5P2oLi9TLFPWmXLOazPIbAQIECBAgAABAgQIECBAgAABAgT+T8BHbZKBAAECBAgQIECAAAECBAgQIEAgQ0BTdF2cUhrnxFzMvwtoit7LB+d8z2s2Wj2aCa3/XW6uW62MlJsrSmtjEizHThLWecI5H9Zd3j3EfO0Mr4w6ITe75KV6tJJx62MSzvn6bowkQIAAAQIECBAgQIAAAQIECBAgsCzgo7ZlKgMJECBAgAABAgQIECBAgAABAgQ+LqAJsTYECd8hTB0AACAASURBVI1zJ8R8RK1L82lCzIdXwjpPyM0ueSnm19V29WjP+oRzLuZ7MVeP9r0e/SLhPhfz62KuHu1Zu4P2vGaj1aOZkL8TIECAAAECBAgQIECAAAECBAgQ+IiAj9o+wu6hBAgQIECAAAECBAgQIECAAAECLwloSHuJ7x8/1ixZZzlmSshNMb9fzOWmmP8U6PJBo3p0v9wU8/vF3B10XczHkxLqe8IaUyxT1tkl5upRbT0yGwECBAgQIECAAAECBAgQIECAAIECAR+1FSCaggABAgQIECBAgAABAgQIECBA4EMCPiCqg0+wHLtNWKeG/bq8FPPrLMeTujQcJ5xzuSk3fwoknJ+Uc56yzi4xV4+uq0divmftnXjPazY64f1IzGdR3Pt7Qsz3dmQ0AQIECBAgQIAAAQIECBAgQIAAgX8J+KhNUhAgQIAAAQIECBAgQIAAAQIECGQLnNA4p0F2LwdPiPnYcZe4JzRLivneGZmNToj52EPCOk/IzS61SMxnJ3fv73Jzz+vR6BMsvXfs54M7aN/sr1+ccIa63JUnWKpH+2croR7t78ovCBAgQIAAAQIECBAgQIAAAQIECPxHwEdtEoEAAQIECBAgQIAAAQIECBAgQOAMgZRGr4R1ntAs2aXxdJwuMa+rMXKT5U+BLmc94ZyrR3XnJ8UyZZ0n1PZhrR7tnbGEunlCbnbJS/Vo73zMRsvNmdD630+w7HQHrcsbSYAAAQIECBAgQIAAAQIECBAgQOA/Aj5qkwgECBAgQIAAAQIECBAgQIAAAQLnCGhIq41lQrPx2HHCOk/ITU3Re+frhJiPHXeJe8I5V4/2zshstJjPhNb/rh6tW62MTMhNMV+J5PqYhJi7g9bjuTJSzFeU1saoR2tOq6NScnN1P8YRIECAAAECBAgQIECAAAECBAjcXsBHbbdPAQAECBAgQIAAAQIECBAgQIAAgQMFTmic6/IhyUiPhMY5Ma89yGJe5yk3Wf4U6FLfE865O6ju/KRYpqzzhNo+rNWj9TMm5utWKyPdQStKa2Pk5prT6qiE3EyJ+aq5cQQIECBAgAABAgQIECBAgAABArcW8FHbrcNv8wQIECBAgAABAgQIECBAgACBwwU0pNUFOKVxLiHmIyoJ6xTzuvMj5tdZjif5SGPPWz3a83o0OsFSPaqL98xSPdqzPuG9Q8z3Yj47Qwn3uZiL+b5A3S9S6mbdjs1EgAABAgQIECBAgAABAgQIECBwoICP2g4Mqi0RIECAAAECBAgQIECAAAECBAh8E0hp9DphnV0aT0f4Ez4sEPPaUiXmdZ5yk+VPgS71PeGcu4Pqzk+KZco6T6jtw1o9Wj9jYr5utTLSHbSitDbmhNzsUotS7qC1zDCKAAECBAgQIECAAAECBAgQIEDghgI+arth0G2ZAAECBAgQIECAAAECBAgQIHBLAY1zdWE/wXJodGlE1CArN78LdMnLsaaE3FSP6s6PmF9n6Q7at1aP9s3++kWCpXpUF++ZpXq0b51whk54P/JOvJebKTHf25XRBAgQIECAAAECBAgQIECAAAECNxDwUdsNgmyLBAgQIECAAAECBAgQIECAAAEC3wQ0IdalQ0rjnJiL+XcBDbJ7+XDCOR877hJ39Wgv/x6NPiE3u+TlcJab1+SmmO85n3DO3UFividQOzqhtruDrol5p/undsdmI0CAAAECBAgQIECAAAECBAgQCBfwUVt4AC2fAAECBAgQIECAAAECBAgQIEDgCQENsk+gPfhJQrOkmN8v5mPHcrMu7gmWYl4X75nl+HuX5uiE3HQHXZebXfJydoa6rPOE3OxiKebXnXN30L61u3Lf7K9fJFj+Vo861cq6aJiJAAECBAgQIECAAAECBAgQIEDgAAEftR0QRFsgQIAAAQIECBAgQIAAAQIECBB4UiC1Ie37drs0p53QFD1cEzwT1phimbLOLjEfXgl184R6JOZ7F/sJMVeP9mKuHu17PfpFQm0X8+tirh7tWbuD9rxmo9WjmdD6379bdnq3XN+BkQQIECBAgAABAgQIECBAgAABAjcQ8FHbDYJsiwQIECBAgAABAgQIECBAgAABAhOBhMa5E5olOzXSiXldWZCbdZZjJrlZ55lgKeZ18Z5Zjr93uYcScvOE2i7m++dLbu6b/fWLBMtZ3UyomSnnPGWdYr5XA1Luyr1dGU2AAAECBAgQIECAAAECBAgQIEDgUgEftV3K7WEECBAgQIAAAQIECBAgQIAAAQJtBVIa0jTI1qXQCTEfGgnNpwlrTLFMWWeXmA+vhLp5Qj0S87376YSYq0dividQOzqhtruDrou5erRn7Q7a85qNTqlHs334OwECBAgQIECAAAECBAgQIECAAIEPCPio7QPoHkmAAAECBAgQIECAAAECBAgQINBYIKUhLWGdJzRL+khj77CeEPOx4y5xd8738u/R6BNys0teDme5KTe/C3TJzRPOuTto/2ypR/tmf/0iwdIdVBfvmaV6tGedcgft7cpoAgQIECBAgAABAgQIECBAgAABAm8X8FHb24k9gAABAgQIECBAgAABAgQIECBAIFIgoakzpXEuwXIkacI6T4j5sE74ACJhjSmWKevsEnP1qPa1IaG2i/l1MVeP9qy9d+x5zUarRzOh9b+fkJveO9bjPbsnU2p7p3Xu6RtNgAABAgQIECBAgAABAgQIECBA4G0CPmp7G62JCRAgQIAAAQIECBAgQIAAAQIE4gU0S9aGMKGRV8zF/KdAl4ZjuVmXmydYDo2E3OyyxuHlDrrmDIn5nrN6tOc1G51wztWjWRT3/i7me16PRqtHdZYp57x2x2YjQIAAAQIECBAgQIAAAQIECBAg8JSAj9qeYvMjAgQIECBAgAABAgQIECBAgACBWwkkNEtqQqxNyYSYjx0nrPOE3PSRxt75OiHmY8dd4p5wztWjvTMyGy3mM6H1v6tH61YrIxNyU8xXIrk+JiHm7qD1eK6MFPMVpbUxKfVobTdGESBAgAABAgQIECBAgAABAgQIEHiLgI/a3sJqUgIECBAgQIAAAQIECBAgQIAAgeMEUhrSTlhnlw9JRhInNHWKeW25EfM6T7nJ8qdAl/qecM7dQXXnJ8UyZZ0n1PZhrR6tnzExX7daGekOWlFaGyM315yMIkCAAAECBAgQIECAAAECBAgQINBYwEdtjYNjaQQIECBAgAABAgQIECBAgAABAg0FTmicS2jiHaG3zr0DoEF2z+vRaOe8znLMlJCbJ8Q8pW52qe1y837nXMyvi7l6tGftDtrzmo1OeO9Qj2ZR3Pu7mO95GU2AAAECBAgQIECAAAECBAgQIECgkYCP2hoFw1IIECBAgAABAgQIECBAgAABAgSCBBIa5zTI1iaUmNd5npCbPszZy4cTYj523CXu6tFe/j0afUJudsnL4Sw3r8lNMd9zPuGcu4PEfE+gdnRCbXcH1cbcbAQIECBAgAABAgQIECBAgAABAgQuEvBR20XQHkOAAAECBAgQIECAAAECBAgQIHCggAbZ2qAmNEuK+f1iPnackJu1kXnfbCmWCetUj2rzVMzrPE/ITR+N7eXDCTEfO+4Sd/VoL/8ejT4hN7vkZco7sZjXnR8zESBAgAABAgQIECBAgAABAgQIELhAwEdtFyB7BAECBAgQIECAAAECBAgQIECAwOECCY2nIwQJ6zyhCXFYd2k+FfO64pOSm3U7fu9McrPON8HSHVQX75mlO2jfOuEMpdxBCZazM5TwDpdyzlPWKeZ7dVM92vOajU6pm7N9+DsBAgQIECBAgAABAgQIECBAgACBJwV81PYknJ8RIECAAAECBAgQIECAAAECBAgQ+JdAQkOaJsTaxBXzOk+5WWeZMpOY10ZKParzlJssfwokfPTSZY3DTj265gyJ+Z7zCbV97LhL3BPOuXq0d0aMJkCAAAECBAgQIECAAAECBAgQIPABAR+1fQDdIwkQIECAAAECBAgQIECAAAECBA4WOKFZskuj5EiThGbJE2I+rLvEXcwPLpB/bC0h5upRbV6KeZ2nO6jOMuWcp6zzhNzs8m4k5tedc+/Ee9YnnHMx34u50QQIECBAgAABAgQIECBAgAABAgSKBXzUVgxqOgIECBAgQIAAAQIECBAgQIAAgQ8KjKa6Ls2nGvbrEuGEZskueTmikpCbJ8R8WHeKe92JfN9McrPONsFSPaqL98yyUz1KyE130HW52emelJt1cU+wnNXNLrmpHtXlZWLMu+RhbRTMRoAAAQIECBAgQIAAAQIECBAgQOAfAj5qkxAECBAgQIAAAQIECBAgQIAAAQJnCXT6sG3IJjR1ntAs2anhT8zraorcrLNMmUnMayOlHtV5Jlh676iL98xy/L3Lu0dCbp5Q28V8/3zJzX2zv35xwhlKqJmdznld9piJAAECBAgQIECAAAECBAgQIECAQGsBH7W1Do/FESBAgAABAgQIECBAgAABAgQIPCXw1fSncW6PL6HxdOwoYZ0aT/dybzZazGdC5/1dzOtiqh7VWbqDrrMcT0p4j0tYY4plyjq7xFw9uq4eifme9QnvHZ3q0Z6+0QQIECBAgAABAgQIECBAgAABAgTiBHzUFhcyCyZAgAABAgQIECBAgAABAgQIEFgS+N5M16UR0UcaS6FbGnRCs2SXvBzgcnMp7ZYGpeTm0mY+PCjF8oR1qkd7yS7me16z0e6gmdD63+XmutVs5AmWY49d6nvCOfdOPDsVe38X8z0vowkQIECAAAECBAgQIECAAAECBAjcVMBHbTcNvG0TIECAAAECBAgQIECAAAECBG4hkPZh2whKQuNpyjq7WA6vhKbOE5q3u8e80/qSLgG5WRetEyzdQfv54A7aN/vrFwmW3jvq4j2zVI/2rRPO0Al3Zad3TjHfPyd+QYAAAQIECBAgQIAAAQIECBAgQOBGAj5qu1GwbZUAAQIECBAgQIAAAQIECBAgcFsBH7c9H3pNiM/b/fylBtk6yzFTWm52ai6ujcR1s6XF/DeZLnmgHtXmrdys80ywTLyD1KPXczQhN0+o7SNSCXdllzWqR6+f7e8zJJzz2h2bjQABAgQIECBAgAABAgQIECBAgMDHBXzU9vEQWAABAgQIECBAgAABAgQIECBAgMAlAh0/bBsbT2ic0yBbm6IJMZebtTE3W52AelRn6ZxfZzme1OUDCHdQXdxPqEdd8lI9qsvLmaV6tG+dUDfVo/24PvpFQsxrd2w2AgQIECBAgAABAgQIECBAgAABAh8T8FHbx+g9mAABAgQIECBAgAABAgQIECBA4CMCHT9uO6EJcQSzS2N0QhOimNce/4SY1+7YbCkxT1inelR7nsS8zvOE3OzybjSiIjfl5neBLrl5wjn376D9s6Ue7Zv5BQECBAgQIECAAAECBAgQIECAAIFDBXzUdmhgbYsAAQIECBAgQIAAAQIECBAgQGBB4KuZLqGps8saB6smxIXkWhxyQiNvl9xMsVxMDcMWBdSjRaiFYSlnSMwXgrk4RMwXoRaHyc1FqIVhCZbeiRcCuTFEPdrAmgw9wXJsMeHfGF3WWJc9ZiJAgAABAgQIECBAgAABAgQIECBwuYCP2i4n90ACBAgQIECAAAECBAgQIECAAIF2AqPxr1NDWkIjr2bJ2jQW8zrPlNys27GZUmKecM5HNiWs84SYD+su7x5iXldHT8jNLnmpHtXlZYplyjpPOOfuoP3zlXBX7u/KLwgQIECAAAECBAgQIECAAAECBAh8XMBHbR8PgQUQIECAAAECBAgQIECAAAECBAi0Eej0cdsJzZKaovdS+4SYjx13ibvG0738O2F0SswT1nlCPepSi8bZEvO6CiM36yzl5v0sxfy6mHsn3rM+obZ3ivmevtEECBAgQIAAAQIECBAgQIAAAQIEPirgo7aP8ns4AQIECBAgQIAAAQIECBAgQIBAS4GUj9s07O+lzwnNkmJ+Zsz3dmX0TMAHRDOh9b8nWI7dJKzzhDtoWHe5h8R8/RzPRp6Qm13yUj2aZdve3xPOuZjvxXQ2Wj2aCfk7AQIECBAgQIAAAQIECBAgQIAAgeMEfNR2XEhtiAABAgQIECBAgAABAgQIECBA4EiBhKZOTYi1qSfmdZ4puVm3YzMNgfQz5CONvTxOOecJeXnC+Rl76HKG5ObeWX40+gTLlNzscn7Uo7rzM7OUm3vWKfVob1dGEyBAgAABAgQIECBAgAABAgQIELhcwEdtl5N7IAECBAgQIECAAAECBAgQIECAAIEnBVIa5zTsPxngX34m5nWWY6aU3Kzdtdn+ir2G/b3cUI/2vGajE+rRCTEfcehy1sV8dirW/35CbnbJy5T3IzFfPx8rI9WjFaW1MSm5ubYbowgQIECAAAECBAgQIECAAAECBAhcLuCjtsvJPZAAAQIECBAgQIAAAQIECBAgQIDAiwIJTYhjiwnrTGlCTLAU8xcPtp9fJvDzPHX5sEA9qk2BhLop5mL+U0A92ssJ53zP69Fo9ajO0jvx/SxTYl4bGbMRIECAAAECBAgQIECAAAECBAgQKBHwUVsJo0kIECBAgAABAgQIECBAgAABAgQIXCxwQuPpIEto3u6yxuGlebvuoCVY1u3WTH8JfM+DLmc9ITfdQbVnKiHm7qDrYu79aM9aPdrzmo1Wj2ZC638/ITe7vBudcAd1slzPYiMJECBAgAABAgQIECBAgAABAgQIvF3AR21vJ/YAAgQIECBAgAABAgQIECBAgAABAm8U0CxZh3uC5dDo0jCpKbouN810jcDI2YTzk3LOU9bZJebDK6FunnBXivleTT0h5uqRmO8J1I5OqO3uoGti3un+qd2x2QgQIECAAAECBAgQIECAAAECBAg8LeCjtqfp/JAAAQIECBAgQIAAAQIECBAgQIBAI4GEZklN0bUJkxDzseOEdabkZm0GmS1BICU3nfO6bBLzOkt30P0sxfy6mI8ndflAJ+EOkpvX5WaXvPwt5p3WVhsRsxEgQIAAAQIECBAgQIAAAQIECBB4WsBHbU/T+SEBAgQIECBAgAABAgQIECBAgACBZgInNMIP0i7NfgkNsmJeewj/8uySk7W7NVuSgHpUF60T6manmiQ3r8lNMd9zPuGceycW8z2B2tEJtX3sOGGd39fYqZbXZozZCBAgQIAAAQIECBAgQIAAAQIECDwt4KO2p+n8kAABAgQIECBAgAABAgQIECBAgEBTgYTmvkGXsE5N0bVJnhDzn7mp+bQ2B8z2vIB69Lzdb79MqEdifr+Yez8S858CXd5D1KP75aaY18e8y3mu3ZnZCBAgQIAAAQIECBAgQIAAAQIECLwk4KO2l/j8mAABAgQIECBAgAABAgQIECBAgEBjAQ37dcE5oamzSxNlkmUXs7pMNtMJAgm1fTgnrDOpHj3K3S61KiHmjxzH+hMsxx4S1tlljepR7c13Qt3skpsnWKpHtefLbAQIECBAgAABAgQIECBAgAABAgRuKOCjthsG3ZYJECBAgAABAgQIECBAgAABAgRuJHBCs2SXxtORNgkN+yfEfFh3ivuNSoatBgmoR3XBOqFudqmZKZZ12fPemRLOufej2hwQ8zrPlHp0wjrdQXV5ayYCBAgQIECAAAECBAgQIECAAAECNxPwUdvNAm67BAgQIECAAAECBAgQIECAAAECFwqk/B8/ujQhjtAkNPKe0Hg6rLvEPSHmF5YNjyKwJXBCPepSi9xBW6k3HZySm9ONNBiQYnnCOtWjvYQX8z2v2eiEd+ITYt7p30GznPB3AgQIECBAgAABAgT+f/buaDuRHNkCqL+zvrE+8i7NjO9yu7EhITKJE9rPDSK0Q1JSY52BAAECBAgQILCBgFDbBk02RQIECBAgQIAAAQIECBAgQIAAgTcKdAq2LQaXJesWQ4Klntf120gEOgs4j+q6M+HCvmBO3XroNJK1WduNhHNTz/X8u0CX893arF2bRiNAgAABAgQIECBAgAABAgQIECCwsYBQ28bNN3UCBAgQIECAAAECBAgQIECAAIGLBD4v/bmEeAw84bLxmlFCnS6eHlt7Xk0gVcB5VNe5BEvPoLp+J42UsDYnfO9YayLhu3uXGp1HtadIwj7X89qeG40AAQIECBAgQIAAAQIECBAgQIDApgJCbZs23rQJECBAgAABAgQIECBAgAABAgQuFPh+KbHL5VOXJesWwYTL213W5epKytqsW0FGIlAn4Dyqs0w5j/S8tucJo6X0PMEyZZ+n1JmyNlO+aybUOaHna391+rdQytmpTgIECBAgQIAAAQIECBAgQIAAAQIFAkJtBYiGIECAAAECBAgQIECAAAECBAgQIHBXIDHYtibV5XLfhMuSXSxXX12QvbtlvYBAvEDCPnce1S6z9J53ek7Wdua80X7qOcvj5hO+a6Z8d++0PhPOzQlrU8+Pn0neQYAAAQIECBAgQIAAAQIECBAgQGATAaG2TRptmgQIECBAgAABAgQIECBAgAABAm8W6H7p2GXJugUywXJpdLl8mnDZuG71GIlArYDz6DrPLmfmmnHCudk17F+7YoyWKDDh3OxyHk2w9J34+C5OfAZ9n2WXPXRc3zsIECBAgAABAgQIECBAgAABAgQIxAkItcW1TMEECBAgQIAAAQIECBAgQIAAAQKRAhMudXa53DfBci3iBM8uNS6vhAuykYeTorcQmHBudjmPJlh2ewZ16e0Wh4FJPiyQ8L3DefRwOx96YULPU74TT1ibnk0PbRsvIkCAAAECBAgQIECAAAECBAgQIPCqgFDbq4LeT4AAAQIECBAgQIAAAQIECBAgQOCIQMJlyQmXEFdPulxE1PMjO+T316aszboZG4lArYDzqM4z5TxK6HldV4xEoFZgwj73nfjYmtDzY173Xp3yDEqp8563/06AAAECBAgQIECAAAECBAgQIEAgUECoLbBpSiZAgAABAgQIECBAgAABAgQIEAgXcFmytoEJlxD1fL+e187YaATqBJxHdZZrJM+gWk+jEegokLDPnUe1K2fCs7LL/8GHtVm7No1GgAABAgQIECBAgAABAgQIECBAYJiAUNuwhpoOAQIECBAgQIAAAQIECBAgQIBAkIALsnXNmnDxdGl0uXyasDZTel63yo1EoFYgYZ+vGSfUmXIepdRZu9KNRqBOwHl0jaXvxMecU872CXV2+bfasRXi1QQIECBAgAABAgQIECBAgAABAgRaCwi1tW6P4ggQIECAAAECBAgQIECAAAECBLYQcEG2rs0Jlmu2CXVOuHi6rF0+rdtfRpop4Dyq6+uEc9OZWbcejDRTwD6v7atnUJ2ntbmfZd2MjUSAAAECBAgQIECAAAECBAgQIEDgbQJCbW+j98EECBAgQIAAAQIECBAgQIAAAQIEvgi4hFi7HFyQrfO0NussjUSgq4B9XtsZz6BaT6MR6CiQsM+XW0KdnkG1K1zP6zxT1mbdjI1EgAABAgQIECBAgAABAgQIECBA4HIBobbLyX0gAQIECBAgQIAAAQIECBAgQIAAgV8EEi4hrvIT6ky5hJhgqeeOLQJ7CDiP6vo84Rm0NPxyW92aMNJMgYRzc8J51Oks0vO6vWxt1lkaiQABAgQIECBAgAABAgQIECBAgECogFBbaOOUTYAAAQIECBAgQIAAAQIECBAgMFhgwuW+1Z4ul08TLp4ur4Q6rc3BB4+pEfgi4DyqWw4JlinPoLquGIlArcCE70ddvrennEd6ft0e6rI2U3pe2xmjESBAgAABAgQIECBAgAABAgQIEDhdQKjtdGIfQIAAAQIECBAgQIAAAQIECBAgQOBJgZSLcy7sP9ngG2/T8zrLNVLK2qydtdEI1Ag4j2ocP0dJOI9Sel7bGaMRqBNI2Ocp349SziM9v2b/rE8RbquzNhIBAgQIECBAgAABAgQIECBAgACBRgJCbY2aoRQCBAgQIECAAAECBAgQIECAAAECNwUSLktOuHi68BMuS3apcXklr81Ojo4+Ap0FEvZ5+nn02f8u51JKzzvvG7XtK+A7cW3vU86jhDonrM0uz8mU7x21u9FoBAgQIECAAAECBAgQIECAAAECBE4REGo7hdWgBAgQIECAAAECBAgQIECAAAECBIoFJlxCXCRdLiImXDxdXgl1pq7NLmux+KgwHIFTBFL3+XeMLvs+4WxPeQadsuANSqBAYMK5mXBmpvz7IqXOLj1PeQb9tM87ORYcZ4YgQIAAAQIECBAgQIAAAQIECBAgcKaAUNuZusYmQIAAAQIECBAgQIAAAQIECBAgUC3ggmyd6ATLpdHl0mRaSKOLW92KNtJEgc991WW9Tjg3WR7bKSk9PzYrryZwnUDC96OUfT6hzi7PoLUDrM26c+CrZace183QSAQIECBAgAABAgQIECBAgAABAgROExBqO43WwAQIECBAgAABAgQIECBAgAABAgROFHAJsQ7XBdk9LV04reu7kc4V6HhR2jOorueeQXWWRiLQVWDCPl+2Xb47eQbVrfQJa7PLulxdWZ6d6qlbKUYiQIAAAQIECBAgQIAAAQIECBAgcJqAUNtptAYmQIAAAQIECBAgQIAAAQIECBAgcLLAhEuIi6jLxT8XZOsWbMrarJuxkQicK5AWbEs521PqTHhOdrI8dzcancDzAgnfNdfsEupM+a45oc4uz6CUtfn8CeGdBAgQIECAAAECBAgQIECAAAECBLYUEGrbsu0mTYAAAQIECBAgQIAAAQIECBAgMEog4eLpAk+oc8LF02Xd5fJpQs9HHQYmM1rg+36yz4+1O+E88gw61lOvJpAq4Dyq69yEczPheZ7y74tOddatciMRIECAAAECBAgQIECAAAECBAgQGC0g1Da6vSZHgAABAgQIECBAgAABAgQIECCwlYALsnXtTrBcs02oM+Wycd3qMRKBcwRu7aUuF+GdR7U9Tzk3E55BtZ0xGoE6Afu8ztIz6DrL9Uldvnt4BtX23WgECBAgQIAAyqGl2gAAIABJREFUAQIECBAgQIAAAQIE3iQg1PYmeB9LgAABAgQIECBAgAABAgQIECBA4BQBF2RrWRMuS07o+epalwuytSvIaARqBX7a7132z4TzqIvlWjmeQbX7x2gEOgok7HPnUe3K8ays80yxrJuxkQgQIECAAAECBAgQIECAAAECBAiMExBqG9dSEyJAgAABAgQIECBAgAABAgQIECAQchF+NSrhIm/KZckEy5SeO0QIdBVwHtV2JuHcnNDz1bVOYcHaVWQ0AjUCzqMax6Tvmnp+Tc89g+qcjUSAAAECBAgQIECAAAECBAgQIEDgBAGhthNQDUmAAAECBAgQIECAAAECBAgQIECgjYDLknWtSLBcs02oMyWkUbd6jESgViBhnzuP9PyrgFBb7Xow2kyBlO9HnkF1629Cz5dGlzM+ZW3WrSAjESBAgAABAgQIECBAgAABAgQIEIgXEGqLb6EJECBAgAABAgQIECBAgAABAgQIELgjMOGyZJeLkos64bKknjsWCMwXmLDPV5e6nO8JZ3vyM6hLn+efDGY4QcB5VNfFCc/KTudnwtpM6XndKjcSAQIECBAgQIAAAQIECBAgQIAAgWgBobbo9imeAAECBAgQIECAAAECBAgQIECAwAEBlxAPYN15acplyYSeL+qUOutWkJEI1Ak4j+osU86jxJ53CmXUrhijEThHIHGf35LosvdTvmsm1DlhbXZZl+ecHkYlQIAAAQIECBAgQIAAAQIECBAgECUg1BbVLsUSIECAAAECBAgQIECAAAECBAhECqyLf10uzk24hLgWQYJnlxqXlwuykUeHogkcErDPD3H9+uIJz8puz6BO9dStFCMROF/AeVRr7FlZ55lgmfLvoLquGIkAAQIECBAgQIAAAQIECBAgQIBAnIBQW1zLFEyAAAECBAgQIECAAAECBAgQIBAp8Hnpr8ulbhdk65bRBMulkbA2u9RYt3qMRKBWwHl0nWen8yglWFDbHaMR2EsgYZ97BtWuyYSerxkn1JlQY+3qMRoBAgQIECBAgAABAgQIECBAgACBGAGhtphWKZQAAQIECBAgQIAAAQIECBAgQCBa4OtFOhfhj7XSBdljXvdenXKpM6XOe97+O4F3CEw4N7s8KydYrjXYxfMd+8FnEpgi4Dyq7WTCd009P7fnno21vkYjQIAAAQIECBAgQIAAAQIECBAg8ISAUNsTaN5CgAABAgQIECBAgAABAgQIECBA4LDArQuJXS7RuSx5uJ2/vsEF2TrPlLVZN2MjEagVcB7VeaacRwk9r+uKkQjsKeA8quv7BMulkfDvyi411q0eIxEgQIAAAQIECBAgQIAAAQIECBAgUCAg1FaAaAgCBAgQIECAAAECBAgQIECAAAECdwUSLpkn1LigE+p0Qfbuljj0goSeH5qQFxO4UMB5VIudcB6l9Ly2M0YjsJ+A86iu5ynnpp7X9dxIBAgQIECAAAECBAgQIECAAAECBAi0EBBqa9EGRRAgQIAAAQIECBAgQIAAAQIECGwhkHAJcTUioc4JF0+XdZdfLNDzLY4gk9xcIGGfewbVLtKUZ2XtrI1GYC+BlH3uGVS3Lif0vNO/g+o6YyQCBAgQIECAAAECBAgQIECAAAECBJ4QEGp7As1bCBAgQIAAAQIECBAgQIAAAQIECLwkkHCpc8JlyS6BsbVY9PylLfOPN6eszboZG4lArYDzqM4zwTLlGVTXFSMR2FPAeVTX95TvmhPq7PTvtboVZCQCBAgQIECAAAECBAgQIECAAAECBA4ICLUdwPJSAgQIECBAgAABAgQIECBAgAABAmUCLiGWUf5noISLvHq+X89rZ2w0AnUCzqM6S8+gWkujESDwmoDvxK/5fX13gqVnUF2/jUSAAAECBAgQIECAAAECBAgQIECAwFsEhNrewu5DCRAgQIAAAQIECBAgQIAAAQIECPxPwGXJuqUgpFFnuUZKWJspPa/tjNEI1Akk7HPnUV2/UyxrZ2w0AvsJpHw/8gyqW5sTer40/HJb3ZowEgECBAgQIECAAAECBAgQIECAAIEQAaG2kEYpkwABAgQIECBAgAABAgQIECBAYLCAS4i1zXVBts5zwtp0ObZuPRhprkDCuek8ql1/CT2vnbHRCOwnkLLPE+r0DKrdPwk9r52x0QgQIECAAAECBAgQIECAAAECBAgQ+EFAqM3SIECAAAECBAgQIECAAAECBAgQINBFwGXJ2k4kXJbU8/16XjtjoxGoE3Ae1VmukTyDaj2NRoDAcwITzvY18y7/JwUJZ7tn0HN7xbsIECBAgAABAgQIECBAgAABAgQIEHiLgFDbW9h9KAECBAgQIECAAAECBAgQIECAAIFfBBIuS7ogW7uEE3q+ZpxQZ8rarF1BRiNQJ2CfX2O5PkVIo87aSAQI/C6Q8v0o4RnkO3Htbkvpee2sjUaAAAECBAgQIECAAAECBAgQIECAwP8EhNosBQIECBAgQIAAAQIECBAgQIAAAQIdBSZcPF2uLuw/vrr0/HGrR17pguwjSl5D4LaA86h2ZaScRyl11nbHaAT2EkjY555BtWsyoedrxil11nbHaAQIECBAgAABAgQIECBAgAABAgS2FxBq234JACBAgAABAgQIECBAgAABAgQIEGgtkHK5L6FOF2Rrl3pCz9eMU+qs7Y7RCNQITDg3E8LVq1vqrFmzRiFA4L7AhLM95dx0tt9fj19fkbI2j83KqwkQIECAAAECBAgQIECAAAECBAgQ+EVAqM3yIECAAAECBAgQIECAAAECBAgQIJAkcOuin8uSxzqYclkyIYw1wXKtni576NhK9moC1wk4j+qsJ5ybzsy69WAkAu8UcB7V6U+w7PSdOOF7R93qMRIBAgQIECBAgAABAgQIECBAgACBrQWE2rZuv8kTIECAAAECBAgQIECAAAECBAjECqSG2zpdhE+4LOmCbO0WTeh57YyNRqBOwHlUZ7lGSjiPUnpe2xmjEdhPwHlU1/OUc1PP63puJAIECBAgQIAAAQIECBAgQIAAAQIEXhIQanuJz5sJECBAgAABAgQIECBAgAABAgQIvFGgc7BtsbgsWbc4XJDdz7JuxkYiUCuQcLZ7Bl3X8/VJnQLrtTM3GoF9BCZ81+x0HiU8Kyf03PNnnzPKTAkQIECAAAECBAgQIECAAAECBMYKCLWNba2JESBAgAABAgQIECBAgAABAgQIbCPQOdzmsmTtMnRBts4zwbJutkYiUC+QsIcmPINW57pc2k/oef1KNyKBvQRS9nlCnZ5BtXun8795a2dqNAIECBAgQIAAAQIECBAgQIAAAQJbCQi1bdVukyVAgAABAgQIECBAgAABAgQIEBgr8NOlSRfhj7XcBdljXr+9Ovkib5d9U9cNIxE4RyB5n3+KdNrvnkHnrFOjEiBwXMB5dNzsp3ckWK7aE+r8WmOn53fdajESAQIECBAgQIAAAQIECBAgQIAAge0EhNq2a7kJEyBAgAABAgQIECBAgAABAgQIjBXoHmxb8GmXJW8tli4XKBMsU3vepcdjDysTKxFYZ0CXteo8KmnpfwYRFKyzNBIBAq8JOI9e8/v+7oRnZUrPaztjNAIECBAgQIAAAQIECBAgQIAAAQIE3igg1PZGfB9NgAABAgQIECBAgAABAgQIECBAoFzAZck60gTLNduEOlMuyH7W2SUoVLeajTRRoON6dR7VrbQEy5RnUF1XjERgTwHnUV3f074T35q578l168FIBAgQIECAAAECBAgQIECAAAECBAh8CLVZBAQIECBAgAABAgQIECBAgAABAgSmCbgsWdvRhIu8el7bc6MRSBD4vu+7XDJ3HtWunvRnUJd1WdsVoxHYT2DC2b661uVMSjjbl1dKnfvtSDMmQIAAAQIECBAgQIAAAQIECBAgMEZAqG1MK02EAAECBAgQIECAAAECBAgQIECAwDeBhEuILsjWLtuEnq8Zp9RZ2x2jEagV+GkfubD/uLNn0ONWj7zylmeX9fhI/V5DgMBjAgnf4xJqTPlOnPKsfGz1ehUBAgQIECBAgAABAgQIECBAgAABAs0EhNqaNUQ5BAgQIECAAAECBAgQIECAAAECBEoFUi4hTqizy8X9CZZrE3TxLN2QBiNQKJBwYd95VNjwoEDw1747y2vXgNEIdBPoHGb1DKpdLQnfO2pnbDQCBAgQIECAAAECBAgQIECAAAECBC4QEGq7ANlHECBAgAABAgQIECBAgAABAgQIEHi7wIRLnV0uxk+wXAsywbNLjW/fwAog8IOA86h2aSRc2E/ruXO8do0ajUBXAeG21zuT8Axas0yp8/WOGIEAAQIECBAgQIAAAQIECBAgQIAAgQsEhNouQPYRBAgQIECAAAECBAgQIECAAAECBNoIJFxCTLuw/1Nzu1zk1/M2208hBE4TSNjna/IJdXoGnbZMDUyAwCYC389R34kfb7xn0ONWXkmAAAECBAgQIECAAAECBAgQIECAwAgBobYRbTQJAgQIECBAgAABAgQIECBAgAABAgcEXJY8gPXAS4U0HkB68CUpa/PB6XgZgcsFnEd15CnnUULP67piJAIE0gQ+z6iEYNuyVeexFeYZdMzLqwkQIECAAAECBAgQIECAAAECBAgQ+JeAUJtFQYAAAQIECBAgQIAAAQIECBAgQGBXgZRLiAl1Tgg/rH2QcJG3S427nhvm3V9gwnnUaZ97BvVf8yokQCBDYJ2nXc53z8q6NZNiWTdjIxEgQIAAAQIECBAgQIAAAQIECBAgUCgg1FaIaSgCBAgQIECAAAECBAgQIECAAAECkQIu7Ne1LcFyzTahThdk69alkfYUSNjnzqPatencrPU0GgEC8wUSnpUpZ3tKnfNXtRkSIECAAAECBAgQIECAAAECBAgQiBIQaotql2IJECBAgAABAgQIECBAgAABAgQInCSQcgkx4eLpalFCnRN6vqy7/OLHSVvTsAReFnAevUz4/wMkWKY8g+q6YiQCBAi8JjDhO3Gn78Mpz8rXVo13EyBAgAABAgQIECBAgAABAgQIECBQJCDUVgRpGAIECBAgQIAAAQIECBAgQIAAAQIjBFIuISbU6YJs7ZZI6HntjI1GoE7AeVRnuUZKOI9Sel7bGaMRIEDgeYGEs90z6Pn+eicBAgQIECBAgAABAgQIECBAgAABAi0FhNpatkVRBAgQIECAAAECBAgQIECAAAECBN4okHIRfkKdflXh2EJP6fmxWXk1gesEXNivs045j1J6XtcZIxEgQOA1gYRz0zPotR57NwECBAgQIECAAAECBAgQIECAAAECbQSE2tq0QiEECBAgQIAAAQIECBAgQIAAAQIEmgm4LFnbEBdk6zwTLOtmayQCtQITzvYl0iUUnHIepdRZu9qNRoAAgecEJjwruzwnVwc8g55bh95FgAABAgQIECBAgAABAgQIECBAYAMBobYNmmyKBAgQIECAAAECBAgQIECAAAECBF4SSLiEOOHi6WpSl8unCT1fXil1vrQBvZnASQITzs0uZ2bKeZTS85OWvGEJECBwWCDlu2ZCnZ5Bh5efNxAgQIAAAQIECBAgQIAAAQIECBDYQUCobYcumyMBAgQIECBAgAABAgQIECBAgACBVwVSLiFOqFNI49hqTen5sVl5NYHrBFyEr7NOOY8Sel7XFSMRIEDgNYEJZ/sS6PJvDM+g19ajdxMgQIAAAQIECBAgQIAAAQIECBAYJiDUNqyhpkOAAAECBAgQIECAAAECBAgQIEDgVIEJlzoTLnSuJqrz2FJ2QfaYl1cT+Cow4WxPOTed7fYeAQIEHhP4fDY5Nx/z+nxVynfi73V26fMxba8mQIAAAQIECBAgQIAAAQIECBAgQOBFAaG2FwG9nQABAgQIECBAgAABAgQIECBAgMCWAgmXJYU0apfmV8+ul05Tel7bGaMRqBNI2UOeQfv1vG7GRiJAIEmg4/dPz6C6FdSxv3WzMxIBAgQIECBAgAABAgQIECBAgAABAg8ICLU9gOQlBAgQIECAAAECBAgQIECAAAECBAjcEJgQfljT6hLQSrggm7IRUtZmiqc69xNIOI9S9vmEOrs8J/fbiWZMgMAS6Bh8mnC2d/p3kJVOgAABAgQIECBAgAABAgQIECBAgMC2AkJt27bexAkQIECAAAECBAgQIECAAAECBAgUCSSEH9ZUE+pMuSBbtHROHyah56cj+AACTwqknEcp+zyhzpSeP7mkvY0AgWCB7+dTl7BtyrmZ8AwKXp5KJ0CAAAECBAgQIECAAAECBAgQIEDgeQGhtuftvJMAAQIECBAgQIAAAQIECBAgQIAAga8CCZclXTzdb82m9Hy/zphxikDC2b4sE+pMOY9S6kzZQ+okQKBGoGuw7dYzqEvo7tF/q63Xday5ZuUYhQABAgQIECBAgAABAgQIECBAgACBxgJCbY2bozQCBAgQIECAAAECBAgQIECAAAECcQIpF+ETwg+r+Sl1JizUnyxd4E3onho7CCScR55BtSsloee1MzYaAQLdBW6dS12+y63autTyWx9TnpXd16L6CBAgQIAAAQIECBAgQIAAAQIECBAoERBqK2E0CAECBAgQIECAAAECBAgQIECAAAEC/xBIuQifUKeLp7Wb66tnwsXj2tkbjcBrAinnUcLZvjqRUGdKz19b2d5NgECSgP+jgqRuqZUAAQIECBAgQIAAAQIECBAgQIAAAQK/Cgi1WSAECBAgQIAAAQIECBAgQIAAAQIECJwjkHIRfkKdwlnnrGGjEiBwWyAhjLUqT6jTM8guI0CAwHEBwbbjZt5BgAABAgQIECBAgAABAgQIECBAgACBhgJCbQ2boiQCBAgQIECAAAECBAgQIECAAAECowRc2K9tZ0JIo3bGRiNAoKPAhLN9uXYJBaec7Sl1dtwzaiJAoFbAeVTraTQCBAgQIECAAAECBAgQIECAAAECBAi8QUCo7Q3oPpIAAQIECBAgQIAAAQIECBAgQIDAlgIJF0+FNLZcmiZNgMALAhPOzS7BttUGz8oXFqO3EiCwnUDKM2i7xpgwAQIECBAgQIAAAQIECBAgQIAAAQIEHhMQanvMyasIECBAgAABAgQIECBAgAABAgQIEKgQSLl4OqHOTiGNirVjDAIEegsIY9X1xzOoztJIBAjsIZDwDNqjE2ZJgAABAgQIECBAgAABAgQIECBAgACBQwJCbYe4vJgAAQIECBAgQIAAAQIECBAgQIBAqMDnRc8uQScX9usW0k+WXXpdN1MjESBwS2CdAV32+4SzfRkneHapcXnd6nun+pwcBAjsIyDctk+vzZQAAQIECBAgQIAAAQIECBAgQIAAgRECQm0j2mgSBAgQIECAAAECBAgQIECAAAECBO4IfL3g2emiecLF08SQRqce25wECJwr0PF8Tzw3v3epyzmaatnF79zdZ3QCBLoKJPwbo6uduggQIECAAAECBAgQIECAAAECBAgQIHChgFDbhdg+igABAgQIECBAgAABAgQIECBAgMDbBDr/ikrqhf3vzexygb/Trza9bcH7YAKbCXQMtq0WJIQKPINqN0u3X4atnZ3RCBBIFOj876BETzUTIECAAAECBAgQIECAAAECBAgQIECgUECorRDTUAQIECBAgAABAgQIECBAgAABAgTaCqQHC7oExlaDEyzbLkSFESBwikDnC/tCY7UtT3gGCVfX9txoBAgQIECAAAECBAgQIECAAAECBAgQIECAAIGhAkJtQxtrWgQIECBAgAABAgQIECBAgAABAgT+JZBwEX4VnVBnSkjDNiBAYA+B9HNTcPnYOvUMOubl1QQIECBAgAABAgQIECBAgAABAgQIECBAgAABAi0FhNpatkVRBAgQIECAAAECBAgQIECAAAECBE4USA8/LJouAYgEyxOXkqEJEGgkkHIeJdSZEhpLsGy0RZRCgAABAgQIECBAgAABAgQIECBAgAABAgQIECDQS0CorVc/VEOAAAECBAgQIECAAAECBAgQIEDgGgEX9mudBQtqPY1GgMDzAgnnkWfQ8/299c6EntfO2GgECBAgQIAAAQIECBAgQIAAAQIECBAgQIAAAQIDBITaBjTRFAgQIECAAAECBAgQIECAAAECBAg8LZByET6hzpSQxtOLxRsJEIgRSDmPEs721fSEOlN6HrOJFEqAAAECBAgQIECAAAECBAgQIECAAAECBAgQIHC2gFDb2cLGJ0CAAAECBAgQIECAAAECBAgQINBdIOUi/IQ6//7xv8l23w/qIzBJQBirrpueQXWWRiJAgAABAgQIECBAgAABAgQIECBAgAABAgQIECDw8fHhAoVlQIAAAQIECBAgQIAAAQIECBAgQIDAfwVc2K9dCQlhktoZG40AgY4CE8725dolFJxytqfU2XHPqIkAAQIECBAgQIAAAQIECBAgQIAAAQIECBAgQOASAaG2S5h9CAECBAgQIECAAAECBAgQIECAAIEggYSL8EIaQQtKqQQItBCYcG4mBNtWs9XZYskrggABAgQIECBAgAABAgQIECBAgAABAgQIECBAoLeAUFvv/qiOAAECBAgQIECAAAECBAgQIECAwHsEJoQfllxCsKBLje9ZaT6VAIGrBQSX68QnPCs9g+rWg5EIECBAgAABAgQIECBAgAABAgQIECBAgAABAgQOCQi1HeLyYgIECBAgQIAAAQIECBAgQIAAAQKbCSSEH1ZLEupMCT9stsRNl8CWAinn0YQ6u4TGUiy33JAmTYAAAQIECBAgQIAAAQIECBAgQIAAAQIECBDYU0Cobc++mzUBAgQIECBAgAABAgQIECBAgACBYwJCY8e8fnu1YEGdpZEIEHhNIOFsXzNMqDPlbE+p87WV7d0ECBAgQIAAAQIECBAgQIAAAQIECBAgQIAAAQIBAkJtAU1SIgECBAgQIECAAAECBAgQIECAAIEWAikX4RPCD6uhKXW2WHyKIEDgVIGE82jCM2g1MeGX27rUeOqiNzgBAgQIECBAgAABAgQIECBAgAABAgQIECBAgMC7BYTa3t0Bn0+AAAECBAgQIECAAAECBAgQIEAgTSAh/LBME+pMCWmkrVH1EiBwXCDlPEo42z2Djq8/7yBAgAABAgQIECBAgAABAgQIECBAgAABAgQIENhOQKhtu5abMAECBAgQIECAAAECBAgQIECAAIEigYRggZBGUbMNQ4DANgIJZ/tqRkKdE55By9ovt22z/U2UAAECBAgQIECAAAECBAgQIECAAAECBAgQIHClgFDbldo+iwABAgQIECBAgAABAgQIECBAgMA0gVsX9jtefk8IP6y18VOdHU2nrWXzIUDgnwIJ5+aE0Fin8z2h5/YpAQIECBAgQIAAAQIECBAgQIAAAQIECBAgQIDAGAGhtjGtNBECBAgQIECAAAECBAgQIECAAAECbxRYF+E7Xcz/iSLhwv73GhNc37j0fDQBAicKCI3V4iY+g74LeCbVrgmjESBAgAABAgQIECBAgAABAgQIECBAgAABAgQ2FhBq27j5pk6AAAECBAgQIECAAAECBAgQIEBgS4GkkIbwwJZL1KQJtBNICGMttIQ6k55BPy1Ez6Z2W1RBBAgQIECAAAECBAgQIECAAAECBAgQIECAAIFEAaG2xK6pmQABAgQIECBAgAABAgQIECBAgACB1wUSwg+vz9IIBAgQqBGYEMZaEl0CWSnPoJQ6a1a5UQgQIECAAAECBAgQIECAAAECBAgQIECAAAECBC4UEGq7ENtHESBAgAABAgQIECBAgAABAgQIECDQTCAlpNGMTTkECGwskHJuJoSxJliurdAlKLjxtjR1AgQIECBAgAABAgQIECBAgAABAgQIECBAgECigFBbYtfUTIAAAQIECBAgQIAAAQIECBAgQIBArUBKsKB21kYjQIDA8wJCY8/bfX9nyjMooed1XTESAQIECBAgQIAAAQIECBAgQIAAAQIECBAgQIDAyQJCbScDG54AAQIECBAgQIAAAQIECBAgQIAAgSABF/aDmqVUAgTeLjAhjLUQu/zSWMIzKKXnb98cCiBAgAABAgQIECBAgAABAgQIECBAgAABAgQIELgnINR2T8h/J0CAAAECBAgQIECAAAECBAgQIEBgLwEX9vfqt9kSIPC6QEIYa80yoc6UZ1BKna+vbiMQIECAAAECBAgQIECAAAECBAgQIECAAAECBAicJCDUdhKsYQkQIECAAAECBAgQIECAAAECBAgQCBdICD+EEyufAIFhAgnnZkoYa0KdXX4Bb9g2Mx0CBAgQIECAAAECBAgQIECAAAECBAgQIECAwBQBobYpnTQPAgQIECBAgAABAgQIECBAgAABAgTOEUgIaZwzc6MSIEDguIAw1nGz396R8AxK6XltZ4xGgAABAgQIECBAgAABAgQIECBAgAABAgQIECDwooBQ24uA3k6AAAECBAgQIECAAAECBAgQIECAwAYCLuxv0GRTJECgVCAhjLUmnFBnyjPopzr9Ylvp1jIYAQIECBAgQIAAAQIECBAgQIAAAQIECBAgQGCKgFDblE6aBwECBAgQIECAAAECBAgQIECAAAEC5wskhB/OV/AJBAgQeFwg4dxMD42tbnQKjn337FTb4yvXKwkQIECAAAECBAgQIECAAAECBAgQIECAAAECBE4WEGo7GdjwBAgQIECAAAECBAgQIECAAAECBAgMFEgIaQxkNyUCBB4U+DyjuoSJhMYebNyDL0t4Bn2tscs6fJDXywgQIECAAAECBAgQIECAAAECBAgQIECAAAECBK4REGq7xtmnECBAgAABAgQIECBAgAABAgQIECAwTSAhVDDN3HwIEHhMoOsvZaWcmwl1JgUFhdoe27deRYAAAQIECBAgQIAAAQIECBAgQIAAAQIECBDYTECobbOGmy4BAgQIECBAgAABAgQIECBAgAABAgQIECAwXOBW4KlLsCgpjPXbMknw7FL68f3+AAAgAElEQVTj8O1megQIECBAgAABAgQIECBAgAABAgQIECBAgAABAs8JCLU95+ZdBAgQIECAAAECBAgQIECAAAECBAgQIECAAIGeAn5prK4vCZZrtil11nXGSAQIECBAgAABAgQIECBAgAABAgQIECBAgAABAuECQm3hDVQ+AQIECBAgQIAAAQIECBAgQIAAAQIECBAgQOBfAhN+Ea3LL41NsFwLpIun7UqAAAECBAgQIECAAAECBAgQIECAAAECBAgQIEDg4+NDqM0yIECAAAECBAgQIECAAAECBAgQIECAAAECBAhMFUj4BS+hsdrVl9Dz2hkbjQABAgQIECBAgAABAgQIECBAgAABAgQIECBAIFBAqC2waUomQIAAAQIECBAgQIAAAQIECBAgQIAAAQIECDwsMCE01ulXxhJCYyk9f3gReyEBAgQIECBAgAABAgQIECBAgAABAgQIECBAgMA0AaG2aR01HwIECBAgQIAAAQIECBAgQIAAAQIECBAgQIDALYGEMNaqO6HOlNBYSp12LAECBAgQIECAAAECBAgQIECAAAECBAgQIECAwHYCQm3btdyECRAgQIAAAQIECBAgQIAAAQIECBAgQIAAga0FhMbq2p9guWabUmddZ4xEgAABAgQIECBAgAABAgQIECBAgAABAgQIECDQXECorXmDlEeAAAECBAgQIECAAAECBAgQIECAAAECBAgQKBdI+QWvlDBWQp0pPS9f7AYkQIAAAQIECBAgQIAAAQIECBAgQIAAAQIECBDoKCDU1rEraiJAgAABAgQIECBAgAABAgQIECBAgAABAgQIXCGQEMZaDgl1poTGEiyvWPs+gwABAgQIECBAgAABAgQIECBAgAABAgQIECBA4K0CQm1v5ffhBAgQIECAAAECBAgQIECAAAECBAgQIECAAIE3C0wIYy3Cv396/N0rJTSWUuebt4ePJ0CAAAECBAgQIECAAAECBAgQIECAAAECBAgQOEegxx/3zpmbUQkQIECAAAECBAgQIECAAAECBAgQIECAAAECBB4VmBBu6xJsW+YJobGUnj+6hr2OAAECBAgQIECAAAECBAgQIECAAAECBAgQIEAgRkCoLaZVCiVAgAABAgQIECBAgAABAgQIECBAgAABAgQIXCAgjFWHnBIaS+h5XVeMRIAAAQIECBAgQIAAAQIECBAgQIAAAQIECBAg0EBAqK1BE5RAgAABAgQIECBAgAABAgQIECBAgAABAgQIEGglMCGMtUC7/HJbSmgspc5Wm0UxBAgQIECAAAECBAgQIECAAAECBAgQIECAAAECzwgItT2j5j0ECBAgQIAAAQIECBAgQIAAAQIECBAgQIAAgR0EJoTbEoJtay2pc4cdZY4ECBAgQIAAAQIECBAgQIAAAQIECBAgQIAAAQL/ExBqsxQIECBAgAABAgQIECBAgAABAgQIECBAgAABAgR+F0j4Ba8JAbzVhYRwW5ca7VsCBAgQIECAAAECBAgQIECAAAECBAgQIECAAIFYAaG22NYpnAABAgQIECBAgAABAgQIECBAgAABAgQIECBwoYDQWC22oGCtp9EIECBAgAABAgQIECBAgAABAgQIECBAgAABAgSiBITaotqlWAIECBAgQIAAAQIECBAgQIAAAQIECBAgQIDAmwUSwliLKKFOQcE3L2YfT4AAAQIECBAgQIAAAQIECBAgQIAAAQIECBAg8C4BobZ3yftcAgQIECBAgAABAgQIECBAgAABAgQIECBAgECygNBYXfcSLNdsU+qs64yRCBAgQIAAAQIECBAgQIAAAQIECBAgQIAAAQIEThIQajsJ1rAECBAgQIAAAQIECBAgQIAAAQIECBAgQIAAgfECE35p7O+fPn8vSwiNpfR8/OYzQQIECBAgQIAAAQIECBAgQIAAAQIECBAgQIBAtkCfP9JlO6qeAAECBAgQIECAAAECBAgQIECAAAECBAgQILCvQEIYa3Unoc6U0FiC5b470swJECBAgAABAgQIECBAgAABAgQIECBAgAABAu0FhNrat0iBBAgQIECAAAECBAgQIECAAAECBAgQIECAAIEfBFawyC+NHVseQmPHvO69WrjtnpD/ToAAAQIECBAgQIAAAQIECBAgQIAAAQIECBAgcENAqM2yIECAAAECBAgQIECAAAECBAgQIECAAAECBAikCnwNFHUJtwmN1a6mhNBYSs9rO2M0AgQIECBAgAABAgQIECBAgAABAgQIECBAgACBFwSE2l7A81YCBAgQIECAAAECBAgQIECAAAECBAgQIECAwFsFboWJEsJtCTWuxqrz2PJOCOAdm5FXEyBAgAABAgQIECBAgAABAgQIECBAgAABAgQInCQg1HYSrGEJECBAgAABAgQIECBAgAABAgQIECBAgAABAqcKJASIUn7Ba0KdXQJ4a9EnrM1TN6fBCRAgQIAAAQIECBAgQIAAAQIECBAgQIAAAQIE7gkItd0T8t8JECBAgAABAgQIECBAgAABAgQIECBAgAABAl0FJoSxlm2XQFZCGEvPu+5GdREgQIAAAQIECBAgQIAAAQIECBAgQIAAAQIECBwQEGo7gOWlBAgQIECAAAECBAgQIECAAAECBAgQIECAAIGWAglhrAWXUKfQWO0ST+h57YyNRoAAAQIECBAgQIAAAQIECBAgQIAAAQIECBAg8ICAUNsDSF5CgAABAgQIECBAgAABAgQIECBAgAABAgQIEIgQSAgQCY3VLiU9r/U0GgECBAgQIECAAAECBAgQIECAAAECBAgQIECAwCUCQm2XMPsQAgQIECBAgAABAgQIECBAgAABAgQIECBAgMBFAhNCY3//9PkbltBY3cL9ybJTv+tmayQCBAgQIECAAAECBAgQIECAAAECBAgQIECAAIFfBPr8QVCbCBAgQIAAAQIECBAgQIAAAQIECBAgQIAAAQIE6gQSwlhrtgl1TggKLusu4bHvnl3qqtt9RiJAgAABAgQIECBAgAABAgQIECBAgAABAgQIELgjINRmiRAgQIAAAQIECBAgQIAAAQIECBAgQIAAAQIEJgsIjdV1N8FyzTahTsG2unVpJAIECBAgQIAAAQIECBAgQIAAAQIECBAgQIBAoIBQW2DTlEyAAAECBAgQIECAAAECBAgQIECAAAECBAgQOCQw4ZfGOv2aV2Jo7PuC6eL5admlnkMby4sJECBAgAABAgQIECBAgAABAgQIECBAgAABAgSeFRBqe1bO+wgQIECAAAECBAgQIECAAAECBAgQIECAAAECaQIJYaxlmlCnoGDt6l+egm21pkYjQIAAAQIECBAgQIAAAQIECBAgQIAAAQIECDQWEGpr3BylESBAgAABAgQIECBAgAABAgQIECBAgAABAgTKBSaEsRZKlwBUQgBveaXUWb7gDUiAAAECBAgQIECAAAECBAgQIECAAAECBAgQINBRQKitY1fURIAAAQIECBAgQIAAAQIECBAgQIAAAQIECBA4W2BCuC0h2Lb6qM6zV7PxCRAgQIAAAQIECBAgQIAAAQIECBAgQIAAAQIEwgSE2sIaplwCBAgQIECAAAECBAgQIECAAAECBAgQIECAQKlAwi94TQjgraYlhNu61Fi6yA1GgAABAgQIECBAgAABAgQIECBAgAABAgQIECDQTUCorVtH1EOAAAECBAgQIECAAAECBAgQIECAAAECBAgQuFpAaKxWXFCw1tNoBAgQIECAAAECBAgQIECAAAECBAgQIECAAAEC4wSE2sa11IQIECBAgAABAgQIECBAgAABAgQIECBAgAABAk8KTAi3dfmlsQmWaxl18XxySXsbAQIECBAgQIAAAQIECBAgQIAAAQIECBAgQIBATwGhtp59URUBAgQIECBAgAABAgQIECBAgAABAgQIECBA4H0Cfmmszn5CuE2wrW49GIkAAQIECBAgQIAAAQIECBAgQIAAAQIECBAgQOA/AkJtFgIBAgQIECBAgAABAgQIECBAgAABAgQIECBAgMC/BYSxaleFoGCtp9EIECBAgAABAgQIECBAgAABAgQIECBAgAABAgSiBYTaotuneAIECBAgQIAAAQIECBAgQIAAAQIECBAgQIDAyQIJYaxFkFDnhKDgsvbLbSdvOsMTIECAAAECBAgQIECAAAECBAgQIECAAAECBOYLCLXN77EZEiBAgAABAgQIECBAgAABAgQIECBAgAABAgReFxAae93wc4QEy1VrSp11nTESAQIECBAgQIAAAQIECBAgQIAAAQIECBAgQIDARQJCbRdB+xgCBAgQIECAAAECBAgQIECAAAECBAgQIECAwFMCK1jU5ZexJvzSWBfLtRgSQmMpPX9qc3kTAQIECBAgQIAAAQIECBAgQIAAAQIECBAgQIDAuwSE2t4l73MJECBAgAABAgQIECBAgAABAgQIECBAgAABAo8IfA0VdQlkJYSxlm1CnSmhsQTLR/aT1xAgQIAAAQIECBAgQIAAAQIECBAgQIAAAQIECLQQEGpr0QZFECBAgAABAgQIECBAgAABAgQIECBAgAABAgRuCNwKEiUE29ZU1HlsSaeExlLqPKbv1QQIECBAgAABAgQIECBAgAABAgQIECBAgAABAhcLCLVdDO7jCBAgQIAAAQIECBAgQIAAAQIECBAgQIAAAQIPCyQEiPzS2MPtfOiFev4QkxcRIECAAAECBAgQIECAAAECBAgQIECAAAECBAhkCwi1ZfdP9QQIECBAgAABAgQIECBAgAABAgQIECBAgMB0AaGxug5PsFwaCb+C16XGutVjJAIECBAgQIAAAQIECBAgQIAAAQIECBAgQIAAgUIBobZCTEMRIECAAAECBAgQIECAAAECBAgQIECAAAECBE4T8AtedbQTwm1dQmMplnWrx0gECBAgQIAAAQIECBAgQIAAAQIECBAgQIAAAQIFAkJtBYiGIECAAAECBAgQIECAAAECBAgQIECAAAECBAhcIpASIJpQp9DYsSWd0vNjs/JqAgQIECBAgAABAgQIECBAgAABAgQIECBAgACBkwSE2k6CNSwBAgQIECBAgAABAgQIECBAgAABAgQIECBA4DSBhF9tW5NPqDMljDWhzi5BwdM2poEJECBAgAABAgQIECBAgAABAgQIECBAgAABAgQeFRBqe1TK6wgQIECAAAECBAgQIECAAAECBAgQIECAAAEC3QSExuo6kmC5ZptQZ0oAr271GIkAAQIECBAgQIAAAQIECBAgQIAAAQIECBAgQOCggFDbQTAvJ0CAAAECBAgQIECAAAECBAgQIECAAAECBAi0EkgJECWEsVZjE+qc0PNl7ZfbWh0liiFAgAABAgQIECBAgAABAgQIECBAgAABAgQIXCkg1Halts8iQIAAAQIECBAgQIAAAQIECBAgQIAAAQIECJwlkBDGWnNPqHNCaKxTYCyh52ftS+MSIECAAAECBAgQIECAAAECBAgQIECAAAECBAjcFBBqszAIECBAgAABAgQIECBAgAABAgQIECBAgAABApMEEgJEQmO1K07Paz2NRoAAAQIECBAgQIAAAQIECBAgQIAAAQIECBAgcLqAUNvpxD6AAAECBAgQIECAAAECBAgQIECAAAECBAgQIHCxgNBYLbjQWJ1ngmXdbI1EgAABAgQIECBAgAABAgQIECBAgAABAgQIECDwg4BQm6VBgAABAgQIECBAgAABAgQIECBAgAABAgQIEJgqkBAgmhDAW+vn758ef3dL6PnySqlz6tlgXgQIECBAgAABAgQIECBAgAABAgQIECBAgACBNwv0+OPamxF8PAECBAgQIECAAAECBAgQIECAAAECBAgQIEBgrIDQWG1rU8JYCXWmrM3aFWQ0AgQIECBAgAABAgQIECBAgAABAgQIECBAgACBj48PoTbLgAABAgQIECBAgAABAgQIECBAgAABAgQIECCwg0BKgEgYq2416nmdpZEIECBAgAABAgQIECBAgAABAgQIECBAgAABAgRKBYTaSjkNRoAAAQIECBAgQIAAAQIECBAgQIAAAQIECBBoLiA0VtcgobE6yzVSwtqsnbHRCBAgQIAAAQIECBAgQIAAAQIECBAgQIAAAQLbCgi1bdt6EydAgAABAgQIECBAgAABAgQIECBAgAABAgS2FZgQxlrN+/unx9+6EsJYer7tdjdxAgQIECBAgAABAgQIECBAgAABAgQIECBAgEBHgR5/6OsooyYCBAgQIECAAAECBAgQIECAAAECBAgQIECAwHSBhDDW6kFCnUJjtbsloee1MzYaAQIECBAgQIAAAQIECBAgQIAAAQIECBAgQGArAaG2rdptsgQIECBAgAABAgQIECBAgAABAgQIECBAgACBGwIJASKhsdqlq+e1nkYjQIAAAQIECBAgQIAAAQIECBAgQIAAAQIECBA4JCDUdojLiwkQIECAAAECBAgQIECAAAECBAgQIECAAAEChQIrWPT3T4+/10wIjXWxXEtEaKxuoyRY1s3WSAQIECBAgAABAgQIECBAgAABAgQIECBAgACBLQR6/JF0C2qTJECAAAECBAgQIECAAAECBAgQIECAAAECBAh8Efge1OkSyEoJECXUKShYu+VveXbZN7UzNRoBAgQIECBAgAABAgQIECBAgAABAgQIECBAYLyAUNv4FpsgAQIECBAgQIAAAQIECBAgQIAAAQIECBAg0FKge0BHaKxu2SRYrtkm1Nk1DFq3WoxEgAABAgQIECBAgAABAgQIECBAgAABAgQIENhCQKhtizabJAECBAgQIECAAAECBAgQIECAAAECBAgQINBKYMIveC3QLr+SlRDGWl4JdSauzS7rsNUhoxgCBAgQIECAAAECBAgQIECAAAECBAgQIECAQG8Bobbe/VEdAQIECBAgQIAAAQIECBAgQIAAAQIECBAgMFkgMUD0vR9dAkUTLJdtgmeXGpfX6nuneiafV+ZGgAABAgQIECBAgAABAgQIECBAgAABAgQIECgUEGorxDQUAQIECBAgQIAAAQIECBAgQIAAAQIECBAgQOApAb/g9RTbzTdNCLd1CmklrM261WMkAgQIECBAgAABAgQIECBAgAABAgQIECBAgACBiwSE2i6C9jEECBAgQIAAAQIECBAgQIAAAQIECBAgQIAAgV8FJoSx1gS7BLISwlh67lAgQIAAAQIECBAgQIAAAQIECBAgQIAAAQIECBDYVECobdPGmzYBAgQIECBAgAABAgQIECBAgAABAgQIECDQVGBC0Ckh2Lbar85jmyAhKHhsRl5NgAABAgQIECBAgAABAgQIECBAgAABAgQIECDwJgGhtjfB+1gCBAgQIECAAAECBAgQIECAAAECBAgQIECAwK8CCQGiCQG81YSEcFtCjZ0sHS8ECBAgQIAAAQIECBAgQIAAAQIECBAgQIAAAQKtBYTaWrdHcQQIECBAgAABAgQIECBAgAABAgQIECBAgMDWAhNCY13CWGshCQrWbaeUtVk3YyMRIECAAAECBAgQIECAAAECBAgQIECAAAECBAgUCgi1FWIaigABAgQIECBAgAABAgQIECBAgAABAgQIECBwikBCGGtNPKHOlDDWhDo7BRpP2ZgGJUCAAAECBAgQIECAAAECBAgQIECAAAECBAgQeFZAqO1ZOe8jQIAAAQIECBAgQIAAAQIECBAgQIAAAQIECFwtIDRWJ55guWabUGdKAK9u9RiJAAECBAgQIECAAAECBAgQIECAAAECBAgQIEDgRQGhthcBvZ0AAQIECBAgQIAAAQIECBAgQIAAAQIECBAgcKlASoAoIYy1GpdQ54SeL2u/3HbpUeHDCBAgQIAAAQIECBAgQIAAAQIECBAgQIAAAQKdBYTaOndHbQQIECBAgAABAgQIECBAgAABAgQIECBAgACBnwQSwlir9oQ6J4TGOgXGEnruZCFAgAABAgQIECBAgAABAgQIECBAgAABAgQIEHirgFDbW/l9OAECBAgQIECAAAECBAgQIECAAAECBAgQIEDgBYEJYaw1/S6BrJQwVkKdKWvzhe3nrQQIECBAgAABAgQIECBAgAABAgQIECBAgAABAs8LCLU9b+edBAgQIECAAAECBAgQIECAAAECBAgQIECAAIEeAikBooQw1upoQp163mPvqYIAAQIECBAgQIAAAQIECBAgQIAAAQIECBAgQOApAaG2p9i8iQABAgQIECBAgAABAgQIECBAgAABAgQIECDQUEAYq64pQmN1lmukhLVZO2OjESBAgAABAgQIECBAgAABAgQIECBAgAABAgQI/CIg1GZ5ECBAgAABAgQIECBAgAABAgQIECBAgAABAgQmCUwIY61+/P3T4+9YCWEsPZ+0g82FAAECBAgQIECAAAECBAgQIECAAAECBAgQILCFQI8/Bm5BbZIECBAgQIAAAQIECBAgQIAAAQIECBAgQIAAgQsFJgSdEoJtq6XqPLawE4KCx2bk1QQIECBAgAABAgQIECBAgAABAgQIECBAgAABAgcFhNoOgnk5AQIECBAgQIAAAQIECBAgQIAAAQIECBAgQCBKICFANCGAtxZFQrgtocZOllGbXbEECBAgQIAAAQIECBAgQIAAAQIECBAgQIAAgRwBobacXqmUAAECBAgQIECAAAECBAgQIECAAAECBAgQIPCcgNDYc24/vUtQsM4zZW3WzdhIBAgQIECAAAECBAgQIECAAAECBAgQIECAAAECHx8fQm2WAQECBAgQIECAAAECBAgQIECAAAECBAgQIEBgF4GEMNbqRUKdKWGsCXV2+XW5Xc4J8yRAgAABAgQIECBAgAABAgQIECBAgAABAgQIXCAg1HYBso8gQIAAAQIECBAgQIAAAQIECBAgQIAAAQIECLQSEBqra0eC5ZptQp0pAby61WMkAgQIECBAgAABAgQIECBAgAABAgQIECBAgMC2AkJt27bexAkQIECAAAECBAgQIECAAAECBAgQIECAAIFLBT4DO11+dSolQJQQxloLKaHOCT1f1l320KUHiA8jQIAAAQIECBAgQIAAAQIECBAgQIAAAQIECMwSEGqb1U+zIUCAAAECBAgQIECAAAECBAgQIECAAAECBLoKfA8UdQnmJISxVk8T6pwQGuuyLlN63vW8URcBAgQIECBAgAABAgQIECBAgAABAgQIECBAoLmAUFvzBimPAAECBAgQIECAAAECBAgQIECAAAECBAgQGCJwK/DUJUA0IYy1lkmCZ5cal5eg4JDDxTQIECBAgAABAgQIECBAgAABAgQIECBAgAABAnkCQm15PVMxAQIECBAgQIAAAQIECBAgQIAAAQIECBAgkCrwU4ioS9BpQriti+Vao0JjdTs1wbJutkYiQIAAAQIECBAgQIAAAQIECBAgQIAAAQIECIwXEGob32ITJECAAAECBAgQIECAAAECBAgQIECAAAECBNoICI3VtWKC5dLoEsJLCY11D4bWrXAjESBAgAABAgQIECBAgAABAgQIECBAgAABAgRGCwi1jW6vyREgQIAAAQIECBAgQIAAAQIECBAgQIAAAQItBRICREJjtUsnoedrxgl13qqxSziwdtUYjQABAgQIECBAgAABAgQIECBAgAABAgQIECAwVkCobWxrTYwAAQIECBAgQIAAAQIECBAgQIAAAQIECBBoLSA0Vtue1DDWV4Uuway0tdnFrXZFG40AAQIECBAgQIAAAQIECBAgQIAAAQIECBAgMFpAqG10e02OAAECBAgQIECAAAECBAgQIECAAAECBAgQaC+QEMZaiAl1poWxflqcXUJaKT3v4tX+sFEgAQIECBAgQIAAAQIECBAgQIAAAQIECBAgQKCPgFBbn16ohAABAgQIECBAgAABAgQIECBAgAABAgQIENhZICVA9FuPuoSLJoTbWO58Gpg7AQIECBAgQIAAAQIECBAgQIAAAQIECBAgQGC8gFDb+BabIAECBAgQIECAAAECBAgQIECAAAECBAgQIBAjIIxV2ypBwTrPlLVZN2MjESBAgAABAgQIECBAgAABAgQIECBAgAABAgQInCgg1HYirqEJECBAgAABAgQIECBAgAABAgQIECBAgAABAk8JJISx1sQS6kwJYyVYpvT8qU3nTQQIECBAgAABAgQIECBAgAABAgQIECBAgAABAlcKCLVdqe2zCBAgQIAAAQIECBAgQIAAAQIECBAgQIAAAQJHBBKCTkJjRzp6/7V6ft/IKwgQIECAAAECBAgQIECAAAECBAgQIECAAAECBOIFhNriW2gCBAgQIECAAAECBAgQIECAAAECBAgQIECAwGgBobHa9gqN1XkmWNbN1kgECBAgQIAAAQIECBAgQIAAAQIECBAgQIAAAQKFAkJthZiGIkCAAAECBAgQIECAAAECBAgQIECAAAECBAicJpASIEqoU1Cwdpkm9Lx2xkYjQIAAAQIECBAgQIAAAQIECBAgQIAAAQIECBB4UUCo7UVAbydAgAABAgQIECBAgAABAgQIECBAgAABAgQIXCYwIYy1sP7+6fE3qpQwVkKdKWvzss3qgwgQIECAAAECBAgQIECAAAECBAgQIECAAAECBH4T6PEHQz0iQIAAAQIECBAgQIAAAQIECBAgQIAAAQIECBB4XCAlQCSM9XhP771Sz+8J+e8ECBAgQIAAAQIECBAgQIAAAQIECBAgQIAAAQJBAkJtQc1SKgECBAgQIECAAAECBAgQIECAAAECBAgQIEDgHwJCY3ULQmisznKNlLA2a2dsNAIECBAgQIAAAQIECBAgQIAAAQIECBAgQIAAgQMCQm0HsLyUAAECBAgQIECAAAECBAgQIECAAAECBAgQINBOYEIYa6H+/dPj71YJYSw9b7cNFUSAAAECBAgQIECAAAECBAgQIECAAAECBAgQIHBMoMcfB4/V7NUECBAgQIAAAQIECBAgQBymp3YAACAASURBVIAAAQIECBAgQIAAAQLfBRLCWKvmhDqFxmr3V0LPa2dsNAIECBAgQIAAAQIECBAgQIAAAQIECBAgQIAAgTsCQm2WCAECBAgQIECAAAECBAgQIECAAAECBAgQIEBgkoAA0aRuPjaXhJ4n1PiYtlcRIECAAAECBAgQIECAAAECBAgQIECAAAECBAgUCAi1FSAaggABAgQIECBAgAABAgQIECBAgAABAgQIECDQSiDll8ZaoYUXo+fhDVQ+AQIECBAgQIAAAQIECBAgQIAAAQIECBAgQGAvAaG2vfpttgQIECBAgAABAgQIECBAgAABAgQIECBAgMBOAn4da6du/3euwm379dyMCRAgQIAAAQIECBAgQIAAAQIECBAgQIAAAQKBAkJtgU1TMgECBAgQIECAAAECBAgQIECAAAECBAgQIECAAAECBAgQIECAAAECBAgQIECAAAECBAgQIECAAAECBFIFhNpSO6duAgQIECBAgAABAgQIECBAgAABAgQIECBAgAABAgQIECBAgAABAgQIECBAgAABAgQIECBAgAABAgQIBAoItQU2TckECBAgQIAAAQIECBAgQIAAAQIECBAgQIAAAQIECBAgQIAAAQIECBAgQIAAAQIECBAgQIAAAQIECBBIFRBqS+2cugkQIECAAAECBAgQIECAAAECBAgQIECAAAECBAgQIECAAAECBAgQIECAAAECBAgQIECAAAECBAgQIBAoINQW2DQlEyBAgAABAgQIECBAgAABAgQIECBAgAABAgQIECBAgAABAgQIECBAgAABAgQIECBAgAABAgQIECBAIFVAqC21c+omQIAAAQIECBAgQIAAAQIECBAgQIAAAQIECBAgQIAAAQIECBAgQIAAAQIECBAgQIAAAQIECBAgQIBAoIBQW2DTlEyAAAECBAgQIECAAAECBAgQIECAAAECBAgQIECAAAECBAgQIECAAAECBAgQIECAAAECBAgQIECAAIFUAaG21M6pmwABAgQIECBAgAABAgQIECBAgAABAgQIECBAgAABAgQIECBAgAABAgQIECBAgAABAgQIECBAgAABAoECQm2BTVMyAQIECBAgQIAAAQIECBAgQIAAAQIECBAgQIAAAQIECBAgQIAAAQIECBAgQIAAAQIECBAgQIAAAQIEUgWE2lI7p24CBAgQIECAAAECBAgQIECAAAECBAgQIECAAAECBAgQIECAAAECBAgQIECAAAECBAgQIECAAAECBAgECgi1BTZNyQQIECBAgAABAgQIECBAgAABAgQIECBAgAABAgQIECBAgAABAgQIECBAgAABAgQIECBAgAABAgQIEEgVEGpL7Zy6CRAgQIAAAQIECBAgQIAAAQIECBAgQIAAAQIECBAgQIAAAQIECBAgQIAAAQIECBAgQIAAAQIECBAgECgg1BbYNCUTIECAAAECBAgQIECAAAECBAgQIECAAAECBAgQIECAAAECBAgQIECAAAECBAgQIECAAAECBAgQIEAgVUCoLbVz6iZAgAABAgQIECBAgAABAgQIECBAgAABAgQIECBAgAABAgQIECBAgAABAgQIECBAgAABAgQIECBAgECggFBbYNOUTIAAAQIECBAgQIAAAQIECBAgQIAAAQIECBAgQIAAAQIECBAgQIAAAQIECBAgQIAAAQIECBAgQIAAgVQBobbUzqmbAAECBAgQIECAAAECBAgQIECAAAECBAgQIECAAAECBAgQIECAAAECBAgQIECAAAECBAgQIECAAAECgQJCbYFNUzIBAgQIECBAgAABAgQIECBAgAABAgQIECBAgAABAgQIECBAgAABAgQIECBAgAABAgQIECBAgAABAgRSBYTaUjunbgIECBAgQIAAAQIECBAgQIAAAQIECBAgQIAAAQIECBAgQIAAAQIECBAgQIAAAQIECBAgQIAAAQIECAQKCLUFNk3JBAgQIECAAAECBAgQIECAAAECBAgQIECAAAECBAgQIECAAAECBAgQIECAAAECBAgQIECAAAECBAgQSBUQakvtnLoJECBAgAABAgQIECBAgAABAgQIECBAgAABAgQIECBAgAABAgQIECBAgAABAgQIECBAgAABAgQIECAQKCDUFtg0JRMgQIAAAQIECBAgQIAAAQIECBAgQIAAAQIECBAgQIAAAQIECBAgQIAAAQIECBAgQIAAAQIECBAgQCBVQKgttXPqJkCAAAECBAgQIECAAAECBAgQIECAAAECBAgQIECAAAECBAgQIECAAAECBAgQIECAAAECBAgQIECAQKCAUFtg05RMgAABAgQIECBAgAABAgQIECBAgAABAgQIECBAgAABAgQIECBAgAABAgQIECBAgAABAgQIECBAgACBVAGhttTOqZsAAQIECBAgQIAAAQIECBAgQIAAAQIECBAgQIAAAQIECBAgQIAAAQIECBAgQIAAAQIECBAgQIAAAQKBAkJtgU1TMgECBAgQIECAAAECBAgQIECAAAECBAgQIECAAAECBAgQIECAAAECBAgQIECAAAECBAgQIECAAAECBFIFhNpSO6duAgQIECBAgAABAgQIECBAgAABAgQIECBAgAABAgQIECBAgAABAgQIECBAgAABAgQIECBAgAABAgQIBAoItQU2TckECBAgQIAAAQIECBAgQIAAAQIECBAgQIAAAQIECBAgQIAAAQIECBAgQIAAAQIECBAgQIAAAQIECBBIFRBqS+2cugkQIECAAAECBAgQIECAAAECBAgQIECAAAECBAgQIECAAAECBAgQIECAAAECBAgQIECAAAECBAgQIBAoINQW2DQlEyBAgAABAgQIECBAgAABAgQIECBAgAABAgQIECBAgAABAgQIECBAgAABAgQIECBAgAABAgQIECBAIFVAqC21c+omQIAAAQIECBAgQIAAAQIECBAgQIAAAQIECBAgQIAAAQIECBAgQIAAAQIECBAgQIAAAQIECBAgQIBAoIBQW2DTlEyAAAECBAgQIECAAAECBAgQIECAAAECBAgQIECAAAECBAgQIECAAAECBAgQIECAAAECBAgQIECAAIFUAaG21M6pmwABAgQIECBAgAABAgQIECBAgAABAgQIECBAgAABAgQIECBAgAABAgQIECBAgAABAgQIECBAgAABAoECQm2BTVMyAQIECBAgQIAAAQIECBAgQIAAAQIECBAgQIAAAQIECBAgQIAAAQIECBAgQIAAAQIECBAgQIAAAQIEUgWE2lI7p24CBAgQIECAAAECBAgQIECAAAECBAgQIECAAAECBAgQIECAAAECBAgQIECAAAECBAgQIECAAAECBAgECgi1BTZNyQQIECBAgAABAgQIECBAgAABAgQIECBAgAABAgQIECBAgAABAgQIECBAgAABAgQIECBAgAABAgQIEEgVEGpL7Zy6CRAgQIAAAQIECBAgQIAAAQIECBAgQIAAAQIECBAgQIAAAQIECBAgQIAAAQIECBAgQIAAAQIECBAgECgg1BbYNCUTIECAAAECBAgQIECAAAECBAgQIECAAAECBAgQIECAAAECBAgQIECAAAECBAgQIECAAAECBAgQIEAgVUCoLbVz6iZAgAABAgQIECBAgAABAgQIECBAgAABAgQIECBAgAABAgQIECBAgAABAgQIECBAgAABAgQIECBAgECggFBbYNOUTIAAAQIECBAgQIAAAQIECBAgQIAAAQIECBAgQIAAAQIECBAgQIAAAQIECBAgQIAAAQIECBAgQIAAgVQBobbUzqmbAAECBAgQIECAAAECBAgQIECAAAECBAgQIECAAAECBAgQIECAAAECBAgQIECAAAECBAgQIECAAAECgQJCbYFNUzIBAgQIECBAgAABAgQIECBAgAABAgQIECBAgAABAgQIECBAgAABAgQIECBAgAABAgQIECBAgAABAgRSBYTaUjunbgIECBAgQIAAAQIECBAgQIAAAQIECBAgQIAAAQIECBAgQIAAAQIECBAgQIAAAQIECBAgQIAAAQIECAQKCLUFNk3JBAgQIECAAAECBAgQIECAAAECBAgQIECAAAECBAgQIECAAAECBAgQIECAAAECBAgQIECAAAECBAgQSBUQakvtnLoJECBAgAABAgQIECBAgAABAgQIECBAgAABAgQIECBAgAABAgQIECBAgAABAgQIECBAgAABAgQIECAQKCDUFtg0JRMgQIAAAQIECBAgQIAAAQIECBAgQIAAAQIECBAgQIAAAQIECBAgQIAAAQIECBAgQIAAAQIECBAgQCBVQKgttXPqJkCAAAECBAgQIECAAAECBAgQIECAAAECBAgQIECAAAECBAgQIECAAAECBAgQIECAAAECBAgQIECAQKCAUFtg05RMgAABAgQIECBAgAABAgQIECBAgAABAgQIECBAgAABAgQIECBAgAABAgQIECBAgAABAgQIECBAgACBVAGhttTOqZsAAQIECBAgQIAAAQIECBAgQIAAAQIECBAgQIAAAQIECBAgQIAAAQIECBAgQIAAAQIECBAgQIAAAQKBAkJtgU1TMgECBAgQIECAAAECBAgQIECAAAECBAgQIECAAAECBAgQIECAAAECBAgQIECAAAECBAgQIECAAAECBFIFhNpSO6duAgQIECBAgAABAgQIECBAgAABAgQIECBAgAABAgQIECBAgAABAgQIECBAgAABAgQIECBAgAABAgQIBAoItQU2TckECBAgQIAAAQIECBAgQIAAAQIECBAgQIAAAQIECBAgQIAAAQIECBAgQIAAAQIECBAgQIAAAQIECBBIFRBqS+2cugkQIECAAAECBAgQIECAAAECBAgQIECAAAECBAgQIECAAAECBAgQIECAAAECBAgQIECAAAECBAgQIBAoINQW2DQlEyBAgAABAgQIECBAgAABAgQIECBAgAABAgQIECBAgAABAgQIECBAgAABAgQIECBAgAABAgQIECBAIFVAqC21c+omQIAAAQIECBAgQIAAAQIECBAgQIAAAQIECBAgQIAAAQIECBAgQIAAAQIECBAgQIAAAQIECBAgQIBAoIBQW2DTlEyAAAECBAgQIECAAAECBAgQIECAAAECBAgQIECAAAECBAgQIECAAAECBAgQIECAAAECBAgQIECAAIFUAaG21M6pmwABAgQIECBAgAABAgQIECBAgAABAgQIECBAgAABAgQIECBAgAABAgQIECBAgAABAgQIECBAgAABAoECQm2BTVMyAQIECBAgQIAAAQIECBAgQIAAAQIECBAgQIAAAQIECBAgQIAAAQIECBAgQIAAAQIECBAgQIAAAQIEUgWE2lI7p24CBAgQIECAAAECBAgQIECAAAECBAgQIECAAAECBAgQIECAAAECBAgQIECAAAECBAgQIECAAAECBAgECgi1BTZNyQQIECBAgAABAgQIECBAgAABAgQIECBAgAABAgQIECBAgAABAgQIECBAgAABAgQIECBAgAABAgQIEEgVEGpL7Zy6CRAgQIAAAQIECBAgQIAAAQIECBAgQIAAAQIECBAgQIAAAQIECBAgQIAAAQIECBAgQIAAAQIECBAgECgg1BbYNCUTIECAAAECBAgQIECAAAECBAgQIECAAAECBAgQIECAAAECBAgQIECAAAECBAgQIECAAAECBAgQIEAgVUCoLbVz6iZAgAABAgQIECBAgAABAgQIECBAgAABAgQIECBAgAABAgQIECBAgAABAgQIECBAgAABAgQIECBAgECggFBbYNOUTIAAAQIECBAgQIAAAQIECBAgQIAAAQIECBAgQIAAAQIECBAgQIAAAQIECBAgQIAAAQIECBAgQIAAgf9j3w62XOd19ID+D5lRHjCjvGNn+XbcXddtW6AAUqC8xyWJHzYg1amzyF0FHGrbtXNyEyBAgAABAgQIECBAgAABAgQIECBAgAABAgQIECBAgAABAgQIECBAgAABAgQIECBAgAABAgQIECBAYEMBh9o2bJrIBAgQIECAAAECBAgQIECAAAECBAgQIECAAAECBAgQIECAAAECBAgQIECAAAECBAgQIECAAAECBAgQ2FXAobZdOyc3AQIECBAgQIAAAQIECBAgQIAAAQIECBAgQIAAAQIECBAgQIAAAQIECBAgQIAAAQIECBAgQIAAAQIENhRwqG3DpolMgAABAgQIECBAgAABAgQIECBAgAABAgQIECBAgAABAgQIECBAgAABAgQIECBAgAABAgQIECBAgACBXQUcatu1c3ITIECAAAECBAgQIECAAAECBAgQIECAAAECBAgQIECAAAECBAgQIECAAAECBAgQIECAAAECBAgQIEBgQwGH2jZsmsgECBAgQIAAAQIECBAgQIAAAQIECBAgQIAAAQIECBAgQIAAAQIECBAgQIAAAQIECBAgQIAAAQIECBDYVcChtl07JzcBAgQIECBAgAABAgQIECBAgAABAgQIECBAgAABAgQIECBAgAABAgQIECBAgAABAgQIECBAgAABAgQ2FHCobcOmiUyAAAECBAgQIECAAAECBAgQIECAAAECBAgQIECAAAECBAgQIECAAAECBAgQIECAAAECBAgQIECAAIFdBRxq27VzchMgQIAAAQIECBAgQIAAAQIECBAgQIAAAQIECBAgQIAAAQIECBAgQIAAAQIECBAgQIAAAQIECBAgQGBDAYfaNmyayAQIECBAgAABAgQIECBAgAABAgQIECBAgAABAgQIECBAgAABAgQIECBAgAABAgQIECBAgAABAgQIENhVwKG2XTsnNwECBAgQIECAAAECBAgQIECAAAECBAgQIECAAAECBAgQIECAAAECBAgQIECAAAECBAgQIECAAAECBDYUcKhtw6aJTIAAAQIECBAgQIAAAQIECBAgQIAAAQIECBAgQIAAAQIECBAgQIAAAQIECBAgQIAAAQIECBAgQIAAgV0FHGrbtXNyEyBAgAABAgQIECBAgAABAgQIECBAgAABAgQIECBAgAABAgQIECBAgAABAgQIECBAgAABAgQIECBAYEMBh9o2bJrIBAgQIECAAAECBAgQIECAAAECBAgQIECAAAECBAgQIECAAAECBAgQIECAAAECBAgQIECAAAECBAgQ2FXAobZdOyc3AQIECBAgQIAAAQIECBAgQIAAAQIECBAgQIAAAQIECBAgQIAAAQIECBAgQIAAAQIECBAgQIAAAQIENhRwqG3DpolMgAABAgQIECBAgAABAgQIECBAgAABAgQIECBAgAABAgQIECBAgAABAgQIECBAgAABAgQIECBAgACBXQUcatu1c3ITIECAAAECBAgQIECAAAECBAgQIECAAAECBAgQIECAAAECBAgQIECAAAECBAgQIECAAAECBAgQIEBgQwGH2jZsmsgECBAgQIAAAQIECBAgQIAAAQIECBAgQIAAAQIECBAgQIAAAQIECBAgQIAAAQIECBAgQIAAAQIECBDYVcChtl07JzcBAgQIECBAgAABAgQIECBAgAABAgQIECBAgAABAgQIECBAgAABAgQIECBAgAABAgQIECBAgAABAgQ2FHCobcOmiUyAAAECBAgQIECAAAECBAgQIECAAAECBAgQIECAAAECBAgQIECAAAECBAgQIECAAAECBAgQIECAAIFdBRxq27VzchMgQIAAAQIECBAgQIAAAQIECBAgQIAAAQIECBAgQIAAAQIECBAgQIAAAQIECBAgQIAAAQIECBAgQGBDAYfaNmyayAQIECBAgAABAgQIECBAgAABAgQIECBAgAABAgQIECBAgAABAgQIECBAgAABAgQIECBAgAABAgQIENhVwKG2XTsnNwECBAgQIECAAAECBAgQIECAAAECBAgQIECAAAECBAgQIECAAAECBAgQIECAAAECBAgQIECAAAECBDYUcKhtw6aJTIAAAQIECBAgQIAAAQIECBAgQIAAAQIECBAgQIAAAQIECBAgQIAAAQIECBAgQIAAAQIECBAgQIAAgV0FHGrbtXNyEyBAgAABAgQIECBAgAABAgQIECBAgAABAgQIECBAgAABAgQIECBAgAABAgQIECBAgAABAgQIECBAYEMBh9o2bJrIBAgQIECAAAECBAgQIECAAAECBAgQIECAAAECBAgQIECAAAECBAgQIECAAAECBAgQIECAAAECBAgQ2FXAobZdOyc3AQIECBAgQIAAAQIECBAgQIAAAQIECBAgQIAAAQIECBAgQIAAAQIECBAgQIAAAQIECBAgQIAAAQIENhRwqG3DpolMgAABAgQIECBAgAABAgQIECBAgAABAgQIECBAgAABAgQIECBAgAABAgQIECBAgAABAgQIECBAgACBXQUcatu1c3ITIECAAAECBAgQIECAAAECBAgQIECAAAECBAgQIECAAAECBAgQIECAAAECBAgQIECAAAECBAgQIEBgQwGH2jZsmsgECBAgQIAAAQIECBAgQIAAAQIECBAgQIAAAQIECBAgQIAAAQIECBAgQIAAAQIECBAgQIAAAQIECBDYVcChtl07JzcBAgQIECBAgAABAgQIECBAgAABAgQIECBAgAABAgQIECBAgAABAgQIECBAgAABAgQIECBAgAABAgQ2FHCobcOmiUyAAAECBAgQIECAAAECBAgQIECAAAECBAgQIECAAAECBAgQIECAAAECBAgQIECAAAECBAgQIECAAIFdBRxq27VzchMgQIAAAQIECBAgQIAAAQIECBAgQIAAAQIECBAgQIAAAQIECBAgQIAAAQIECBAgQIAAAQIECBAgQGBDAYfaNmyayAQIECBAgAABAgQIECBAgAABAgQIECBAgAABAgQIECBAgAABAgQIECBAgAABAgQIECBAgAABAgQIENhVwKG2XTsnNwECBAgQIECAAAECBAgQIECAAAECBAgQIECAAAECBAgQIECAAAECBAgQIECAAAECBAgQIECAAAECBDYUcKhtw6aJTIAAAQIECBAgQIAAAQIECBAgQIAAAQIECBAgQIAAAQIECBAgQIAAAQIECBAgQIAAAQIECBAgQIAAgV0FHGrbtXNyEyBAgAABAgQIECBAgAABAgQIECBAgAABAgQIECBAgAABAgQIECBAgAABAgQIECBAgAABAgQIECBAYEMBh9o2bJrIBAgQIECAAAECBAgQIECAAAECBAgQIECAAAECBAgQIECAAAECBAgQIECAAAECBAgQIECAAAECBAgQ2FXAobZdOyc3AQIECBAgQIAAAQIECBAgQIAAAQIECBAgQIAAAQIECBAgQIAAAQIECBAgQIAAAQIECBAgQIAAAQIENhRwqG3DpolMgAABAgQIECBAgAABAgQIECBAgAABAgQIECBAgAABAgQIECBAgAABAgQIECBAgAABAgQIECBAgACBXQUcatu1c3ITIECAAAECBAgQIECAAAECBAgQIECAAAECBAgQIECAAAECBAgQIECAAAECBAgQIECAAAECBAgQIEBgQwGH2jZsmsgECBAgQIAAAQIECBAgQIAAAQIECBAgQIAAAQIECBAgQIAAAQIECBAgQIAAAQIECBAgQIAAAQIECBDYVcChtl07JzcBAgQIECBAgAABAgQIECBAgAABAgQIECBAgAABAgQIECBAgAABAgQIECBAgAABAgQIECBAgAABAgQ2FHCobcOmiUyAAAECBAgQIECAAAECBAgQIECAAAECBAgQIECAAAECBAgQIECAAAECBAgQIECAAAECBAgQIECAAIFdBRxq27VzchMgQIAAAQIECBAgQIAAAQIECBAgQIAAAQIECBAgQIAAAQIECBAgQIAAAQIECBAgQIAAAQIECBAgQGBDAYfaNmyayAQIECBAgAABAgQIECBAgAABAgQIECBAgAABAgQIECBAgAABAgQIECBAgAABAgQIECBAgAABAgQIENhVwKG2XTsnNwECBAgQIECAAAECBAgQIECAAAECBAgQIECAAAECBAgQIECAAAECBAgQIECAAAECBAgQIECAAAECBDYUcKhtw6aJTIAAAQIECBAgQIAAAQIECBAgQIAAAQIECBAgQIAAAQIECBAgQIAAAQIECBAgQIAAAQIECBAgQIAAgV0FHGrbtXNyEyBAgAABAgQIECBAgAABAgQIECBAgAABAgQIECBAgAABAgQIECBAgAABAgQIECBAgAABAgQIECBAYEMBh9o2bJrIBAgQIECAAAECBAgQIECAAAECBAgQIECAAAECBAgQIECAAAECBAgQIECAAAECBAgQIECAAAECBAgQ2FXAobZdOyc3AQIECBAgQIAAAQIECBAgQIAAAQIECBAgQIAAAQIECBAgQIAAAQIECBAgQIAAAQIECBAgQIAAAQIENhRwqG3DpolMgAABAgQIECBAgAABAgQIECBAgAABAgQIECBAgAABAgQIECBAgAABAgQIECBAgAABAgQIECBAgACBXQUcatu1c3ITIECAAAECBAgQIECAAAECBAgQIECAAAECBAgQIECAAAECBAgQIECAAAECBAgQIECAAAECBAgQIEBgQwGH2jZsmsgECBAgQIAAAQIECBAgQIAAAQIECBAgQIAAAQIECBAgQIAAgcsE/tf/+Y+Pa//f/33NXpSOmS5rkIUJECBAgAABAgQIECBAgAABAgQI9Be45j8S+7tISIAAAQIECBAgQIAAAQIECBAgQIAAAQIECBAgQIAAAQIECBAg8Crw7fDY32tXHW7rlsfEECBAgAABAgQIECBAgAABAgQIECAQEnCoLcTkIgIECBAgQIAAAQIECBAgQIAAAQI/LBDdIBglWrWxMZrHdQQIECBAgAABAgQIECAQExj9+3D233/d8sQUXUWAAAECBAgQIECAAAECBAgQIECAwD///ONQmzEgQIAAAQIECBAgQIAAAQIEXWtn9wAAIABJREFUCBAgQOC/BUY3BFbYzd7kWJHRMwgQIECAAAECBAgQIPDrAmf/Xpz5N9+ZTDPz/PqMqJ8AAQIECBAgQIAAAQIECBAgQIDAgIBDbQNYLiVAgAABAgQIECBAgAABAgQIECBwS4EzmwBnQpzdYHhUx9nnzqzVswkQIECAAAECBAgQILCLwNHfXJ/qmPm32JlMM/Ps0ks5CRAgQIAAAQIECBAgQIAAAQIECDQQcKitQRNEIECAAAECBAgQIECAAAECBAgQILBc4MzGv9UhRzYaRuoZed7qWq1HgAABAgQIECBAgACB7gKRv7ve1TDrb7GzeR4ZZ2Xq3kP5CBAgQIAAAQIECBAgQIAAAQIECDQScKitUTNEIUCAAAECBAgQIECAAAECBAgQIDBdILPpb3q4LwscbTiM1HX0jCvrszYBAgQIECBAgAABAgS6C0T+7npXw6y/xc7meWSclal7D+UjQIAAAQIECBAgQIAAAQIECBAg0EjAobZGzRCFAAECBAgQIECAAAECBAgQIECAwDSBzGa/aaFOPPjdxsNobTYtngB3CwECBAgQIECAAAECBP6/QPRvr1ewWX+Lnc3zyDcrk2EhQIAAAQIECBAgQIAAAQIECBAgQCAs4FBbmMqFBAgQIECAAAECBAgQIECAAAECBDYUyGzy61zucwPiSH02LXbuqGwECBAgQIAAAQIECHQXGPn7628ts/4WO5vnkW1Wpu49lI8AAQIECBAgQIAAAQIECBAgQIBAIwGH2ho1QxQCBAgQIECAAAECBAgQIECAAAECZQKZzX1lIZo9yKbFZg0RhwABAgQIECBAgACBrQTO/p0582+xjpm2aqqwBAgQIECAAAECBAgQIECAAAECBK4TcKjtOnsrEyBAgAABAgQIECBAgAABAgQIEJgjcHZT30iakU2JK/JEso9kjjzPNQQIECBAgAABAgQIEPglgbN/2838W6xjpl+aCbUSIECAAAECBAgQIECAAAECBAgQSAg41JbAcysBAgQIECBAgAABAgQIECBAgACBVgJnN/NFiqjchDgz57daKmuImLmGAAECBAgQIECAAAECdxI487fc7L/DOma6U8/VQoAAAQIECBAgQIAAAQIECBAgQGCigENtE3E9mgABAgQIECBAgAABAgQIECBAgMAygTMb+Y7Cddx8eJT5289n15PJ5l4CBAgQIECAAAECBAh0Fzjzd+eKv8NGc63I1L2X8hEgQIAAAQIECBAgQIAAAQIECBBoIOBQW4MmiECAAAECBAgQIECAAAECBAgQIEDgtMDo5r3IQqs3+M2o4V2dq+uKWLuGAAECBAgQIECAAAECOwmM/P226m+wjpl26qmsBAgQIECAAAECBAgQIECAAAECBC4ScKjtInjLEiBAgAABAgQIECBAgAABAgQIEEgLjGzciyy2asPhuyzVtbxb48r6Iv6uIUCAAAECBAgQIECAQHeBkb/dVv0N1jFT9z7KR4AAAQIECBAgQIAAAQIECBAgQKCBgENtDZogAgECBAgQIECAAAECBAgQIECAAIFhgZFNe5GHr9ps+C1LdU2va3WoMdIL1xAgQIAAAQIECBAgQKCzwMjfbrP/DuuUpXPPZCNAgAABAgQIECBAgAABAgQIECDQUMChtoZNEYkAAQIECBAgQIAAAQIECBAgQIDAV4GRTXsRytmbDCMZ/l5TXd/z2d3qHHVxPQECBAgQIECAAAECBLoIjP7dVv332NXrd+mDHAQIECBAgAABAgQIECBAgAABAgQ2FnCobePmiU6AAAECBAgQIECAAAECBAgQIPCDAqMb974RVW8qrGxHZZ3PXJ3rrbTzLAIECBAgQIAAAQIECKwQOPt329m/zc6u97A4u+YKR2sQIECAAAECBAgQIECAAAECBAgQ+FEBh9p+tPHKJkCAAAECBAgQIECAAAECBAgQ2FAgs4HvtdwdNvRV1vuof4eaNxxLkQkQIECAAAECBAgQ+GGB6r/bqin9HVgt6nkECBAgQIAAAQIECBAgQIAAAQIEygQcaiuj9CACBAgQIECAAAECBAgQIECAAAECEwUqNwrusqmvsuZHa3ape+IYeTQBAgQIECBAgAABAgTKBar/dqsK6G/AKknPIUCAAAECBAgQIECAAAECBAgQIDBFwKG2KaweSoAAAQIECBAgQIAAAQIECBAgQKBQoHKD4G6b+n659sIR8igCBAgQIECAAAECBAhMF6j8+y0Tdre/ezO1upcAAQIECBAgQIAAAQIECBAgQIDAxgIOtW3cPNEJECBAgAABAgQIECBAgAABAgR+QKByU+CuG/uqDHat/wfGXIkECBAgQIAAAQIECNxIoOpvuFESf/ONirmeAAECBAgQIECAAAECBAgQIECAwKUCDrVdym9xAgQIECBAgAABAgQIECBAgAABAgcClZsBd97gV+Gwc/1eFAIECBAgQIAAAQIECOwoUPG33Le6/Z2341TITIAAAQIECBAgQIAAAQIECBAgQOBfAg61GQQCBAgQIECAAAECBAgQIECAAAECXQUqN//tvtGvwmJ3g65zKhcBAgQIECBAgAABAgRGBc78jedvulFl1xMgQIAAAQIECBAgQIAAAQIECBBoLeBQW+v2CEeAAAECBAgQIECAAAECBAgQIPCzAmc2+H3CusvGv6zJXRx+9qVQOAECBAgQIECAAAECBAgQIECAAAECBAgQIECAAAECBAgQIHAXAYfa7tJJdRAgQIAAAQIECBAgQIAAAQIECNxHIHt466/E3Q5yZWzuZnGfiVcJAQIECBAgQIAAAQIECBAgQIAAAQIECBAgQIAAAQIECBAg8GMCDrX9WMOVS4AAAQIECBAgQIAAAQIECBAgsIFA5uDWa3l3O8iVsbmbxQajLCIBAgQIECBAgAABAgQIECBAgAABAgQIECBAgAABAgQIECBA4J2AQ23mggABAgQIECBAgAABAgQIECBAgEAngcyhrdc67nqI66zRXT06za8sBAgQ+GWBs7+fnmZ+T/3y9PSofWSGzWuPnklBgAABAgQIECBAgAABAgQIECBAgAABAgQ2FnCobePmiU6AAAECBAgQIECAAAECBAgQIHBDgZHNxEfl33Wz8Vmju3oczYGfEyBAgMAcgbO/j6Jp/N6KSrluVGDm7Jrb0W7Mvf5vr/VmrrWnEyBAgAABAgQIECBAgAABAgQIECBAgMCwgENtw2RuIECAAAECBAgQIECAAAECBAgQIDBJoHKD8d03rZ6x+mZy5nmTxqDtY49mqrvhUf538LvX1D1/h2EfnYvupqP1fOpB5zqrajw7f1faXFn7lXWf7dXrfVf6VdWQec4VPRwx/5Tv6BlX1DXSh6P8I886uvaMRTTfmWcf5a36ebSGyHqd63zkP6p19/yRHj2v6VzrUZ9G6nQtAQIECBAgQIAAAQIECBAgQIAAgZsLONR28wYrjwABAgQIECBAgAABAgQIECBAYBOB6k15d99Id8bLobbcy3A0U2d6kks0dvdR/ndP272m7vnHOjjn6tG56G46Ws8n1c51VtU4MlHdPBiMdO/42is8j1PVXNFpds/+O+yoP51qfNe1o/zZTlfVf5Szap1svbONO9f5qH3nPkXyj8xH514d9WmkTtcSIECAAAECBAgQIECAAAECBAgQuLmAQ203b7DyCBAgQIAAAQIECBAgQIAAAQIENhGo3JT3K5voRs3ObqbeZISmxzyaq9F+TA/8ssBR/nd5dq+pe/7VM/BuvdG56G46Ws+nHnSus6rGyPx1dnjkZxHp4tg1K03Hko1d3Xl2X42Psh715Oj+Mbn6q4/yn11xRt27/lu50niG69ken/l3y+75R6w611o5kyMmriVAgAABAgQIECBAgAABAgQIECCwoYBDbRs2TWQCBAgQIECAAAECBAgQIECAAIGbCVRvyPuVTXSjbrtu1O0y7kdzNdqP1XUd5X+XZ/eauudfPQPv1hudi+6mo/V86kHnOqtq/DZ/neuvmOMz795uJmdq/HvPijnLZtzx99Y746PZOurF0f0znEeeeZR/5FnPa2fW/CnvzDXPGMx6XzvX+aj5aJ52zz8yC51rPerTSJ2uJUCAAAECBAgQIECAAAECBAgQIHBzAYfabt5g5REgQIAAAQIECBAgQIAAAQIECGwgULkh75c20I26OdSWexmOZmu0H7k043cf5X/3xN1r6p5/vIv1d4zORXfT0Xo+iXaus6rGHd/5ozeAzZHQ+M9nmo6n+XxH53c2W+dRD7rXfpR/1Gd2vQ61/cdoS5ZefzRPs+cjW+xR/pHnd661ss4RE9cSIECAAAECBAgQIECAAAECBAgQ2FDAobYNmyYyAQIECBAgQIAAAQIECBAgQIDAjQSqN+P92ga6ET+H2nIvztFsjfQil+Tc3Uf53z1195q65z/Xydq7Rueiu+loPZ80O9dZVeNr7ZU1j2asXPtR1+j6kbeqOmNkzS7XzPCsrK26N9F6q9f9ZHKUZ1WOsz07yj/y3FW1vsu8au0Rj+e1OxqfqTPyfe/cp0j+EZfOtVbO5IiJawkQIECAAAECBAgQIECAAAECBAhsKOBQ24ZNE5kAAQIECBAgQIAAAQIECBAgQOBGAtWb8X5tA92I36jNyLNHR3I0y8jzZ+UezTwrx5HFaM6j573+/Iq6qmqanb0q50rzbObZpp/mM5t7h7l/ZFxRZ1UPq7J2y/NpVqpyHs1i1HVFnmiWo5qqfl5Zc7a2yiyvPiPZZuaI9G0ka+R5f69ZWdtRHSuzvHM6yjdqe/V37lveTK1X92m33+PZucn0Kru2+wkQIECAAAECBAgQIECAAAECBAhsLOBQ28bNE50AAQIECBAgQIAAAQIECBAgQOAGApWbDX9xI92IX9ZnZK2j0cxmOXr+688rsmczV2T4VHc226jn8/rda6rOv7IPVdkrM1dl6jbnM74n3965yp4cvdsVPZuVt3O22TNRZVph+FprVbaj2Tz6eUVtM2qpyFVpPiPP33wzDN/1fnYdGfMV2VY5r3jvjtaYWeuv9OpX6jyaJT8nQIAAAQIECBAgQIAAAQIECBAgsImAQ22bNEpMAgQIECBAgAABAgQIECBAgACBGwpUb7ibuQmyM3/Usconut43s6osI33J5q7InM3wWm9FphHDT9dW1nVFTVX5d8w+I3OV53PeZmTsNvePPKvrzPZpVd5dcj56mM06a+arcs3KN/o+ZuuZPbvZfDN+13fMFO17NPujr9Frj9Y+OyNV63d517457VxrdfYrfocfzfDz59W1nn03onldR4AAAQIECBAgQIAAAQIECBAgQOAHBRxq+8GmK5kAAQIECBAgQIAAAQIECBAgQKCJgE12NY2IOlZuQoyu+anCyiyjimezV2Y+m+G11spMo46v1+9eU0X+q/qRyT4zcybXc75m5svO/OP+ihofz1ldZza3vJ+nJ2s7cx4qss3MF3knszWsnN1s1urvYLc8kX5Hv7N/+1pRZ2ZOKta/+j2r7E3kWRnvyPM/XfMrvfqVOjOz4F4CBAgQIECAAAECBAgQIECAAAECFwo41HYhvqUJECBAgAABAgQIECBAgAABAgR+WKBqc92T8KrNkB1aGLWsNoqu+86oOstoH85kr8x8Zv3XGivzjPp9uj5b19U17Zz/bPaZ5mcz/Z2vmfm6zP0jx8o6M31ZmfNdfzLZVzp3zpnNduW/u7LZr5jfbObque2W5+g7HM3b6VDbo6Zo7m/1XzGvR/3Y+bt813+7Rnv2SzMZNXEdAQIECBAgQIAAAQIECBAgQIAAgSYCDrU1aYQYBAgQIECAAAECBAgQIECAAAECPyZQsbHuL9kuGz9ntTniWW0UWfNTvdVZzriO5q/OPLr+a43Vec4Yvt5zh5oyNVzdkzPZZ2c+k2nHb3umztk9+Ou5S85v36NdauicM5Ptqvczk3nlO/ZudjPZH8+rzt8tT/Z9f+fTocZMhuqeV/wb79MzMnXOmO/RWnfPP1JvptadZnLExLUECBAgQIAAAQIECBAgQIAAAQIEGgg41NagCSIQIECAAAECBAgQIECAAAECBAj8oEBmU907rl/faBfxrDaKrPlptKuznHmFRvNXZx5d/7XG6jxnDF/vuUNNmRo69GQ0/+zMo3n+ztTsbBUz/3zGDnXukDHakx1q6Zwxk+2KdzSTt8t3pFMNnbJ8e+cjOT/1N3Lv7H+jdsgQ/aZmr9u51kz2h1uXb0ykh5lad6ozYuEaAgQIECBAgAABAgQIECBAgAABAo0EHGpr1AxRCBAgQIAAAQIECBAgQIAAAQIEfkQgs6HuE9Gvb7SLmFYbRdbs3q+RGjr5PVyr81R9fkZMX9fsUNPu+R+mIzXMNh/J0nEeou9F9zq754s6/72ue013zve3D74h8ek9OxPVxmdzrP63RyTnN5vI/e+6V+V9dv3VzvEJ/nzl7rXunj/aw1+pM+rhOgIECBAgQIAAAQIECBAgQIAAAQJNBBxqa9IIMQgQIECAAAECBAgQIECAAAECBH5IILOh7h1T1ebT3Vtw5FrtdLTeN8/qLJneReuozhxd91Nt1Xkyhn/vzdTVoabd8z96MVLDbPORLK8zODtb1cyPmq+uM9ODR9bOfcjUNruuztmyM/t3hmc6Zgw7zu7ZeqqNz+ZYaRrJGHGJPGfWPI+uPStH5e+6d8+6Q513qCHS51+pM2LhGgIECBAgQIAAAQIECBAgQIAAAQKNBBxqa9QMUQgQIECAAAECBAgQIECAAAECBH5EILOh7h1RZFPrL9AeuVY7Ha33zbw6S7a/kVqqM0fW3MnwmTVTV7XxmbnYPf9oH2ab38XzaJa61pnJ9ah59nwcuR79vHN9mWyr3DMZn72ZlTWbbVauo5k8+vmZuqprOZNhdr9f3SIZR1yqn3fU58fPI2t+es5IbZEsM6+5Q513qOGox5kad/j3wFH9fk6AAAECBAgQIECAAAECBAgQIECgsYBDbY2bIxoBAgQIECBAgAABAgQIECBAgMBNBbKb6l5Zdtr4ObOlR67VTkfrfau1OkvWNVJLdebImjsZPrNm6qo2PjMXu+f/W3OkltnmkQyf+jQ725n5+HRP1zq75upi/8gxa852sM9k/NvDGYaZbDPyXDmz1fV0t43kqzap7O9d/j0UMYn0aod/y2bquPssPvu3Q52RmXUNAQIECBAgQIAAAQIECBAgQIAAgYYCDrU1bIpIBAgQIECAAAECBAgQIECAAAECNxbIbBr8xGKT3X/KHNlWOx2t922Mq7NUvDJH9VRnPlrvqKbqPEfrRX+eqatDTbvn/9unSC2zzSMZ7vBt71hnx0zR78jodR1r7Zjp1TWT8e+zqr8jmVzVWUZnMXL9aH3VNY2uP7PX77wi+apNIn0bvSZSx86//zL1Pevu0sdMLV1q+Dafmfq69Wr0PXQ9AQIECBAgQIAAAQIECBAgQIAAgQ0EHGrboEkiEiBAgAABAgQIECBAgAABAgQI3EigYlPdX44dNhLeqH3/Vkqmlx37dlRPdeaj9Y7mpjrP0XrRn2fq6lDT7vlf+3RUz2zzo/W/zdXsbNGZjlzXrc5Mnke9O9k/8nasN5NppX8m5/PdqMybzVOZJfLun71mpM7qmkbWfq2vOss7v0i+FTnO9vZ5X6SOT2t0ry9TW8e/4zL16FX2TXE/AQIECBAgQIAAAQIECBAgQIAAgZ8XcKjt50cAAAECBAgQIECAAAECBAgQIECAwFKBzKbBd0G7byRcirt4sUwvu/btW03VmTN+j1ZX56kan0xdHWraPf9rH4/qmW1+tP63uZudrWrmH8/pVme3PJXWn57VreZueWa4PZ9Z+a7u4pad6ZE6K307fq/+WkZcqj2yvZzxbnWuMdKjqGmXOjM1danhnXmmrtfnda4zOm+uI0CAAAECBAgQIECAAAECBAgQINBUwKG2po0RiwABAgQIECBAgAABAgQIECBA4KYClZvrHkQ22F03KJledu2bQ235edp9LnbP/66DK+f6df07eo4aH71V1d/DjPnOv1e71Z3JUz0T32Ywk/P53Kq82SxVOY7e2aqfR+utriu67rs6q7Oc+Z0xO8Pq/l7hnKkxMz+v63bpZaamLjWceZdG5qBrnSM1uJYAAQIECBAgQIAAAQIECBAgQIBAUwGH2po2RiwCBAgQIECAAAECBAgQIECAAIEbCmQ2DH7isMHuukHJ9LNz3z7VVZ054/foenWeqknK1NWhpt3zv+ujQ21V0/35OZ3mplOW+fL/vkKm9urvaibLym9hJudTvypvJktVhpUzG623urbouu8sqrP8XSOaa2aGyv5H61ntnKkxU1PnOjN1dZzHTD3+5s68Ie4lQIAAAQIECBAgQIAAAQIECBAgcErAobZTbG4iQIAAAQIECBAgQIAAAQIECBAgcELABrsTaI1vyfSz4wbQJ7VDbbmh230uds//qXur5vp1/bt6dq0z4/2oqfO3OfJl6lR/JsvKPmRyPntSkTeboyJDZMaqr4nUXV1bZM1PdVZn+btOJNfM9a/o7RXOZ+uM9Gf02V36mamtSw2j79KuvRrN7XoCBAgQIECAAAECBAgQIECAAAECGwg41LZBk0QkQIAAAQIECBAgQIAAAQIECBC4iUBmw+Ango4bCW/SrsMyMv3Ut3/+yfg9mtPVMFNXh5p2z//pxXWo7fCTlrqgy9xkcnT+row0J2NQ+Q3qkuPILpPz+ewKt0yOivWPnGb9PFJ3dX2RNa/4d3ckV7XFrL4+nhup5wrnMzVnavm2Xpd+ZurrUsPTOVPLDr06M7/uIUCAAAECBAgQIECAAAECBAgQINBcwKG25g0SjwABAgQIECBAgAABAgQIECBA4EYCMzbZddtIeKN2HZaS6ae+5TY7P5rT1XD3udg9/+GLu/iCX/HsUGcmQ+dvyujIdnHI5Fj5fc/kfPYmmzebIbv+6IxVXh+pvbq+yJqfaqzO8lwnmmnW+pU9Ha3p3dqd6oz25oxhlzozNXap4eGfqeOof53qPMrq5wQIECBAgAABAgQIECBAgAABAgQ2E3CobbOGiUuAAAECBAgQIECAAAECBAgQILCxwIyNdjbYXTcQmX7qW37jaVfD3edi9/zXfRHer/wrnh3qzGR4dK/rN2V0prs4ZHKs7EUm57M32bzZDNn1R2es+vqj+qvrO1rvW33VWZ5rRTLNWru6nyM1fVq7U62R3pw17FJnpsY71BDpX5c6I1ldQ4AAAQIECBAgQIAAAQIECBAgQGAzAYfaNmuYuAQIECBAgAABAgQIECBAgAABAhsLZDYMvivb5rprhyHTT71zqK3rO22ua78rv+J5dZ2Z9Z8dv9N3OetRYZHJULF+9E3O5Hyskc169fpRp5nXRQyyzn/zR9b7VG9ljtFMs9ae1duOzqO1Rmp49CVyXdd/9z1ync1f8Q0c7cm76yP5M33qUmeFlWcQIECAAAECBAgQIECAAAECBAgQaCjgUFvDpohEgAABAgQIECBAgAABAgQIECBwU4HIhruR0nfb3DpS2w7XZvq5onef8q1YO9K/jN/j+V3qeK01U1eHmrrn7z7Xd5uHyLv8uObqucms3/l7EvWvnLsqj0xPVn4LMzkrrK5e/+yMVd4XMaicich6n+qrzPFcI5pnxtqVfaz8DnWoNdKXZ87Ite+sO9TZ4Xd4dg4j/g61ZZXdT4AAAQIECBAgQIAAAQIECBAgQGCagENt02g9mAABAgQIECBAgAABAgQIECBAgMCLQGTD3Qhal42QI5nvdG2mnyt61/3wT8bvMUcrDM/Ma6auDjV1z999rl9nprvnmRl/d8/VdWbW7/w9OdufDh6ZDKu+hZmMz95ks2YzZNc/O2PV9x05VNZ5tNa32ipzPNeJ5JmxbnUP7/T7b7QnkevfeXfp69n8HX5/RrJnDx92qHP2++r5BAgQIECAAAECBAgQIECAAAECBC4UcKjtQnxLEyBAgAABAgQIECBAgAABAgQI/JhAZNPdCEmXjZAjme90baafK3rX/fBPxu8xRysMz8xrpq4ONXXO/y1bB7t389LZ88x8f7rnyjozaz/r6To/Z3vUwSSTYVU/MhkrZufq9c/O14z7jiwqZ+JorW/1VeZ4rhPJM2PdGX38+8xIXZ8yXFlvJPdrvsg972q9ss5f7NXZPnX+u2P2e+z5BAgQIECAAAECBAgQIECAAAECBBYIONS2ANkSBAgQIECAAAECBAgQIECAAAECBP7JbKL7xNdlI+SvtjfT0xW9c6jtmsnsPhdHKp3zO9R21L3rfn7l3GTWfoit+B5f0ZmrXTLrr+pJJmPF7Fy9/hVz+WnNI4vKmTha65tLZY7HOtEs1euu6H20tndZrqw3ktuhtv/u2lW9Wtmniu/9infOGgQIECBAgAABAgQIECBAgAABAgQ2FXCobdPGiU2AAAECBAgQIECAAAECBAgQILCZQGTj3WhJV20iHM151+szPZ3dux0O/2T8HjM12/Ds3Gbq6lBT5/w7zPXr3HT2PDvj7+67ss7M2p2/Jdn+XO2SWX/FtzCT79mbbM5shuz62Rmrvn/VNz7jXm0eyVK9ZnXfPj0vUtune6+qOZL5XbbIfe9qvarO3f+tEvGu7NOd/62w6ntgHQIECBAgQIAAAQIECBAgQIAAAQJfBBxqMx4ECBAgQIAAAQIECBAgQIAAAQIEVghENt+N5uiyEXI0912uz/R0du9WbQzP9DLj91h3tuHZ2jJ1daipc/4d5vp1bjp7np3xd/ddVWdm3WcdHd67yl48n3W1TWb9FT3J5Kv4HZRdvyLDjLnLPHPVNz5jXz2bkSzVa2Z6NHJvpLZPz7ui5kjeT7ki976r9Yo6O/0OH5mnv9dGvB1qO6vrPgIECBAgQIAAAQIECBAgQIAAAQLLBRxqW05uQQIECBAgQIAAAQIECBAgQIAAgZ8UiGy+G4XpshHIK7wyAAAgAElEQVRyNPddrs/0dHbvVm0Mz/Qy4/dYd7bh2doydXWoqWv+o1wd7N7NzFHub3PWtaZOdWZ8n3Xs5DzyXbraJrP+7J5kslX9/slmqMoxMlOzr131b5eMfeVsRnJUrje7f6/Pj9T3KdPquiNZv2WK3P+u1tV1fvI+m/+K71Aka/XhwyvqXP2+Wo8AAQIECBAgQIAAAQIECBAgQIDAhQIOtV2Ib2kCBAgQIECAAAECBAgQIECAAIEfEohswBvl6LIRcjT3Xa7P9HRm745yzVx7pLdHOY+e1aWO15yZujrU1DX/Ua4Odu9m9ij3tznvWlOnOjO+zzp2cj76Lv79+dU2mfVn9yST7WFcka9DhpF5WnGtQ23/U7li1lb0rtPvhdF6I+/iUR8iz3iX6+i5o7Wcvf5s/qrvYTR3JOeMw4er64x6uI4AAQIECBAgQIAAAQIECBAgQIDATQQcartJI5VBgAABAgQIECBAgAABAgQIECDQXCCyCW+0hC4bIUdz3+X6TE9n9u4o18y1R3p7lPPoWV3qeM2ZqatDTR3zRzJ1sHs3s5Hsn2a9a02d6sz4PuvYyfnou1j5PXo8K2OT6U1m3SOjTK6syd9sXXIced3x5xn7qtmMZKha66oeRmrs8PsvkvOoF5FnvKv16LmrerdD/kjGI8/IMzrM5Kq+W4cAAQIECBAgQIAAAQIECBAgQIBAEwGH2po0QgwCBAgQIECAAAECBAgQIECAAIGbC2Q20X2iOdq4d3PSy8vL9HRW7yKZZq092pBI1m/P7FLHa8ZMXR1q6pg/kqmD3bt5jWS/wzf+qjoz6z7cu87N6Pf00/VX+mTWntWXTKbqeemUpWrednlOxr5qNiMZqta6qi+RGq/+/RfJGOlD5Dnvao08e0X/uueP5ItYRp5z9Uyu6Lc1CBAgQIAAAQIECBAgQIAAAQIECDQTcKitWUPEIUCAAAECBAgQIECAAAECBAgQuKlAZhPdJ5LI5r2bcrYoK9PTWb2LZJq19pmmRPLuNv+719QtfzRPp7n+O7PR/O/mvGtN77JeUWdmzWcNOxmv/sZmjTL9mdGXTnkyWbJ9OTNHd7sn418xm5H1K9a5um+ROq/8N14kX7QPkWd1/j3fPX8kX6RXkedcOZNXv7PWJ0CAAAECBAgQIECAAAECBAgQIHCRgENtF8FblgABAgQIECBAgAABAgQIECBA4McEMpvoPlFFNu/9GPPScjM9ndG7aJ4Za5+Fj2Z+9/xOdfzNt3tN3fJH85iHs29hzX3RPlW+y5k1nzm6zk1NV/7550qjzNrVfemU5dHbTJ5fmd2qd+DdczL+2dmMrp1dZ6Zf9NnRWit/L1RmG+nB2VpH1ojWdua6zvkj2aKOkWf5u/vMBLmHAAECBAgQIECAAAECBAgQIECAQErAobYUn5sJECBAgAABAgQIECBAgAABAgQIBAUym+g+LRHdwBeM6LJBgUxPq3s3kqV67UG2f7t8JPfrOp3q+Jtt95o65R/JYh4yb2L+3pFeVb3LmTWfGbrOTb4j//mEK40ya1f1JZPh4VeV47Wf2Vwzs1XNXufnZPyzMxFZO7tGF/tIrVf8jRPJNdqDyDPf1Tq6zqzeds0fyTViGHneFTM5q6+eS4AAAQIECBAgQIAAAQIECBAgQGATAYfaNmmUmAQIECBAgAABAgQIECBAgAABApsLZDbRfSp9ZBPf5nwt42d6Wtm70RyVa2cbM5r9db1OtTyzZWrqUE+H/GcydLB79z6cqeX5nK41dakzY7uj8Znv7ZVGmbUzs59Zd9Vc7JDxzLztck/Gf/ZsZp7fzf8q5yOHSK7RPkSe+S7X6DpHtZ39ecf8kUyjfpFn+rv77BS5jwABAgQIECBAgAABAgQIECBAgMBpAYfaTtO5kQABAgQIECBAgAABAgQIECBAgMCAQGYT3adlRjfyDcR1aUAg09OK3p1dv2LtAE/okrM1PB/eqZZnpkxNHeq5Mv+Va4cG9sRFd6zpHcMVdWbW7PwNOTFmH2+50qhi7UqLyLNWfYMrbFZljbjtdk3G/6x7ZM2zz+7qH6l59d84kUxn+hB57rtaz6w1o9/d8kfynLGLPHf1TM7op2cSIECAAAECBAgQIECAAAECBAgQ2EzAobbNGiYuAQIECBAgQIAAAQIECBAgQIDAxgKZjXSfyj6zoW9jwlbRZ/RzRYGdZqbCsFM9j/5laupQSyb/ivnd7Vu4q+fKXp6d+wrbs2uv9MmsdaVRxdqZ2qP3XjEDFTZX5I6adr8u43/GPbremWd3to7W/a6GGRaRPGfXjTx7VZ1nZqJb/qM8q/v0MD275pl+uIcAAQIECBAgQIAAAQIECBAgQIDAjwk41PZjDVcuAQIECBAgQIAAAQIECBAgQIDAhQJHG/TORLPB7oxazT0z+lmT7PtTOs1MleFdaupQR1VPVszy3zU62L2reVfPlf0727sK27Nrr/TJrHWlUcXamdq/3Xt137M2V+ef1ZdVz834j9iPrDPy3FVO2XVG6n9dq9ojkiWzZuT57zwza2b78/f+TvkjWc66RZ79yfXsmpV98iwCBAgQIECAAAECBAgQIECAAAECNxVwqO2mjVUWAQIECBAgQIAAAQIECBAgQIBAQ4HMRrpP5dhgd12jZ/RzRTXdZqbCsUtN2Vo61JGtYcUMv1ujg927XLt6ruzj2d5V2J5de6VPZq0rjSrWztQeufeq/mdtrsodMd3hmox/xH70+ZFn7uD6mnHU4e/9lSaRHNn1Imt0/rdLl/yRHJleRZ7vb+4dvzYyEyBAgAABAgQIECBAgAABAgQIbC7gUNvmDRSfAAECBAgQIECAAAECBAgQIEBgI4HMRrpPZWY29m1E1zLqjH6uKLTbzFQ5XlnXHWp4zl5VLStm+e8aV/b/W627eq7s39neVdieXXulT2atK40q1s7UfubeVfOQtVmV84zhDvdk/StrvHMvM86VLpEc2fUia7ybm+y6VbPYIX8kQ9Yrsoa/uaumynMIECBAgAABAgQIECBAgAABAgQIhAUcagtTuZAAAQIECBAgQIAAAQIECBAgQIBAUiCzke7T0tnNfcmSfvr2Gf1cAdptZqodV9VXnfvR+1XZv83ZjLp+ca6fNe/quaJnzzXOzn2F7dm1V/pk1rrSqGLtTO3Ze2fORtZmZras2w73Z/1n1HjHnmacqzwiGSrWiqzzbm4q1q6Yx6vzR9avsIqs42/uionyDAIECBAgQIAAAQIECBAgQIAAAQJDAg61DXG5mAABAgQIECBAgAABAgQIECBAgEBCILOR7tOyFRv8EiX99K0z+rkCtOPMzLCsrnNGxtd+V2c+M08r6jyT6+ieDnbvMu7qeeRd+fOzvauwPbt2Zf0zn3WlUcXaM22iz54xI1mbGZmiHne4Lus/0+BOvc04VzhE1q9Y5zEPkbXezU3V+tmZvDJ/ZO0qp8ha/ubOTpP7CRAgQIAAAQIECBAgQIAAAQIECAwLONQ2TOYGAgQIECBAgAABAgQIECBAgAABAicFMhvpPi1ZtcnvZEk/fduMfq4A7Tgzsy1Ha56dp/P7fFXt2dkf7XF2vej9u3pG66u47mzvKmzPrl1R94pnXGmUWbuiL5n13/WmItPzudlslVlWzGG3NbL+K+q5Q48zztn6I2tn1/g7B5H1Zn9XMnN5Zf7I2lW9iqzV+d/omR67lwABAgQIECBAgAABAgQIECBAgEBjAYfaGjdHNAIECBAgQIAAAQIECBAgQIAAgZsJZDbSfaOo2uh3M+7p5WT6WdGzs+tXrD0D92w9M7Jc9cwOvcn0IZv/yrVn9fyONb2zuqLOzJrPGrIzO2tuqp57pVFm7Rl9yeT524+KbNksFRmqZmzH52T9V9a8c68zzpm6I+tmnl/5O7A6x9nZjJi9e3Y2f2Td7Bp/c0fW+2RYmeNsn9xHgAABAgQIECBAgAABAgQIECBA4KYCDrXdtLHKIkCAAAECBAgQIECAAAECBAgQaCqQ2Uz3qSSb7K5pdqaXlT0bzVG5drX8aC3V61/9vA69yfSgKv+ZDFVrV8/AmVqeGbrW9M7oijoza+5ofGY2rzTKrD1z9jO5quYmm2Gmz5k52+2erP/qenftd8Y5U/PRuplnf+r90Zrd/4a7In9kzepeRdbs3qvV3x/rESBAgAABAgQIECBAgAABAgQIEFgg4FDbAmRLECBAgAABAgQIECBAgAABAgQIEPgvgcxmuk+M1Rv+tCsmkOlldc9GslSvHdOKXTVSR+yJe13VoTeZHlTnH8lSvXbV5IzU8Lpm15re2VxRZ2bNZw07GZ+ZySuNMmvP7ksm298+nM1Zsf7Ztc/M0d3uyfh/cs88M+q7W88zJmdrjax59tnf+hRZ9939M7JE5+nvdavzR9abYRNZ19/bZybIPQQIECBAgAABAgQIECBAgAABAgRSAg61pfjcTIAAAQIECBAgQIAAAQIECBAgQGBQILOZ7tNSMzb9DZb1k5dnejmjZ9E8M9auHIBoHZVrVjzr6ZrJ36E33fJH83SwezdH0fzv7u1aU5c6M7bPGnYyPvOdutIos/aqvmQyZmboqnXPzNAd78n4j8xmZp07/Js/U/+I89Mqst6Z50begcjanX/Pr8wfWatbnx69m5UpMl+uIUCAAAECBAgQIECAAAECBAgQIHBzAYfabt5g5REgQIAAAQIECBAgQIAAAQIECDQTiGzkOxPZRrszarl7Mr2c1a9Ipllr5zT//e5IHZXrnX3WO8tM9g696ZY/mqeD3bs5iuZ/d2/XmrrUmbF91rCT8Znv1JVGmbVX9iWT8+wcXbHmmfm56z0Z/7OzmVnztQ9nM6zuZ6bm0Roja40+c8Qrsn7n3/Mr80fWmtWryNqf+j4r08icuZYAAQIECBAgQIAAAQIECBAgQIDATQUcartpY5VFgAABAgQIECBAgAABAgQIECDQVCCzme5bSTbarW94ppcz+3WUa+ba1V04qqV6vejzvhlmMnfoTcf8kUwd7N7NTyT7p7nrWlOXOjO2zxp2Mo5+n/5ed6VRZu3VfclkfXiP5s2ud2bNM/Nz13sy/qO9fjXMrP33WdkcK3qbqXWkvsg6I887YxPJ8O65s3NFa1mVP7LOTJPI+nf4N1m0764jQIAAAQIECBAgQIAAAQIECBAg0ETAobYmjRCDAAECBAgQIECAAAECBAgQIEDghwQyG+o+Mc3cAPhDrRkqNdPHmf06yjVz7SHAgYuPahp41OlLo26ZrNE1ThcRuLFj/kimDnbveCPZ7/Bdv6LOzJpP865zE3hVQ5dcaZRZe3VfMlnPzNLq9ULD8kMXZfwrZjOz/t82VWSZ2fZMndHaImtEn5WxiOR49/wV2SJ1rcgfWWO2RyTDHf5NFum5awgQIECAAAECBAgQIECAAAECBAg0EnCorVEzRCFAgAABAgQIECBAgAABAgQIEPgRgcyGuk9EszcB/khrhsrM9HFmv45yzVx7CPDExUe1nXjk11vOWGUynlmvuuau+Y9ydbB714uj3N/617WmLnVmbJ817GR85l2/0iiz9hV9yeQdnaeVa52Zm7vfk/Gvms1MhtF5u6qfmRqjzpE1os/KOEVyvHv+imyRumbnjzx/hUUkh7+1IxPjGgIECBAgQIAAAQIECBAgQIAAAQKlAg61lXJ6GAECBAgQIECAAAECBAgQIECAAIGAQGZD3bfHr9gMGCjvZy7J9HF2r75lm732qgHI+M98jzK5OvSma/6jXB3s3s3VUe6Zs7jqXXysc1WdmXUfubvOTVXvsj4Zo8zaV/Ulk/nZs0j2VetUzdHdnpPxj/Q36pXJMTJv0TzV12XqizhHnh95TkXdkSzv1lmV76jGmfkjz17lEMnyyWpVxqNe+TkBAgQIECBAgAABAgQIECBAgACBGwo41HbDpiqJAAECBAgQIECAAAECBAgQIEBgA4HMprpP5dlst7bxmR7O7tUvHGqLdPudw5X2R5lnZzta//Fzcx1Ril/T2TNexfGVV9WZWfdRVYd37lj3/BVX+mTWvqovmczPLkWyr1rn/OTc+86Mf6S/I3qZLCMzN5Kp6tpMbUfOkWcfPaOqzsy/nVZm/FZvxPPd/ZH8kWdHnlPRr0gWf2dXSHsGAQIECBAgQIAAAQIECBAgQIAAgSEBh9qGuFxMgAABAgQIECBAgAABAgQIECBAoEggs6nuW4RVmwKLGLZ+TKaHs/vkUNt1o9V5LiIqnfPvONedPSPzEL3mqjoz6z5rm/09jhrOuC7rk7HJrJ1ZN+uYyT0yU6vWyXrc8f6MffVsZrKMzNsVfczU9s058tzqPh35RTK9e8bqnJ/qmJU/8tyVBpE8n4xW5jyaNz8nQIAAAQIECBAgQIAAAQIECBAgcDMBh9pu1lDlECBAgAABAgQIECBAgAABAgQIbCKQ2VT3rUQb7v5d5+k8wyXTwxl5XufiU74Va2/yGk6J2X0ujorunN+htqPuXffzq+Yms+5T667fxKttMutf2ZNM7pGZWrXOdV+Fvitn7GfMZibPyMyt7kimrk/OkWfO6NGRXSTXu2dckfVdjhn5I89cXX8k06der856NHN+ToAAAQIECBAgQIAAAQIECBAgQOBGAg613aiZSiFAgAABAgQIECBAgAABAgQIENhMILOx7lOpNtz9u8yrcaVPpn+VOT7NgkNt13wQus/FkUrn/A61HXXvup9fNTeZdZ9aK77HV3TmapvM+lf2JJN7ZKZWrXPF7HVfM2M/azYzmUbmbmVvMjU51LayU//8c7ZXv9KnRzdmvftrO201AgQIECBAgAABAgQIECBAgAABAi0FHGpr2RahCBAgQIAAAQIECBAgQIAAAQIEfkLg7AbCIxyb7v5baObBrkz/VvRoZu1HM/jLP+8+F0e96Zzfobaj7l338yvnJrP2Q2zF9/iKzmRdsjaZ9a/sSSb3s8+R/KvWuWL2uq+ZsY/09kz9mUwjc3cm29l7MjW9c448b1Z/jgwi2d4946q8r1kq80eedVXdkWyfen1V5qPZ83MCBAgQIECAAAECBAgQIECAAAECNxBwqO0GTVQCAQIECBAgQIAAAQIECBAgQIDApgKZjXXfSrbp7j91Ir4Zq8jzP/Ups2503B1qi0rVXtd9Lo6q7Z5/t7nu7nk0D9GfX1lnZu1HfSu+x1HHyuuudsmsf3VPMtmfPTyqoWKNO89v5bvw+qyM/VFfM7kzuaJzl8k3em+mnlfnyLNm9uao9ki+d8+4MvPfPJX5I8+6qu5Itiv/djuaMz8nQIAAAQIECBAgQIAAAQIECBAgcFMBh9pu2lhlESBAgAABAgQIECBAgAABAgQIbCKQ2Vz3rcSrNgt2Yo/YZpwiz//kkVm3k7Es/1Ng97nont+htp5v3ZVzk1n7oXnX7/HVLpn1r+5JJvvzDY3UsGqdnl+N61Jl3CN9PVtZJtfI3J3NN3pfpp6/zpHnzOxLpO5IxnfPuTr3M1NV/shzrqw5ks/fbpGJdw0BAgQIECBAgAABAgQIECBAgACBUgGH2ko5PYwAAQIECBAgQIAAAQIECBAgQIDAoEBmc923pa7cMDhIMOXyiGvWKLLGp+Kya09B89ASgd3nYvf8JU0sfMiveF5dZ2b9R7vv9k3OelSYZDJc3Y9M9ufnI1LDqnUKP2m3eFTGPdLXDFImW8V7m8n+em+mlqdz5BmzexIxieR895wO2R+5KvJHnnF1vZGM/naLTLxrCBAgQIAAAQIECBAgQIAAAQIECJQKONRWyulhBAgQIECAAAECBAgQIECAAAECBE4IZDbYfVvu6o2DJyjKbomYZn0ia3wqKLt2GdTggz7VvGs9g+WHLt99LnbPH2rSy0Uz5/pXPK+uM7P+Yxzu9g3r4JHJcHU/Mtmfn5dIDRXr3HF+z3zHR+7JuEf6OpLl9dpMtpHZy2SM3pupxaG2qHLNdWd79St98p2tmTNPIUCAAAECBAgQIECAAAECBAgQIPBBwKE2o0GAAAECBAgQIECAAAECBAgQIEDgaoGzGwmPcs/eeHu0/lU/j3hW2ETW+WRQsf4VvjMP/1xRz4w1d5+L3fOP9vRbvRXv6a94Xl1nZv3HzFT0enT2Zl7fwSOT4ep+ZLI/+xqtYeVaM2dup2dnzKN9zXhk8nX6nmXqeDhH7l/Rj0gvI1nfPecO+SO1715np/cqMo+uIUCAAAECBAgQIECAAAECBAgQILCZgENtmzVMXAIECBAgQIAAAQIECBAgQIAAgZsKRDYEnim9yybCM9nP3hOxrHCJrPOphor1z/pk7nOo7Vhv97nYPf9xh/79CofaRsXeX99hbjIZHlXt+l1+7UjWocoik+PqXmSyP/sRraFiraqe1XwN6p7y1ybqGVk9Y16Z41PWTL7R+Yt4nb2moo5va6/oRbT2s7V2qSGTP3Lv7nXe9RsbnW/XESBAgAABAgQIECBAgAABAgQIEJgs4FDbZGCPJ0CAAAECBAgQIECAAAECBAgQIBASiGwIDD3ozUVdNhKezT9yX8SxyiOy1qfsVRlGbLLXzj78k83X5f7d52L3/KNzMHuuf8WzQ52ZDI+52fG7/G7euzhkclzdi0z2Z0+iNVSsdaf5ffrNPESfMY/2dfR30ev1mYxd5iFbwzfDVX2I9vFsrV3qOJs/4tOlxkfWTJ2d6oi4u4YAAQIECBAgQIAAAQIECBAgQIDARgIOtW3ULFEJECBAgAABAgQIECBAgAABAgRuLpDZaPeN5lc24UX9qjyi673rTVWGla/E7MM/K2uZudbuc7F7/pHeHtVa8Z4erXGXb3eHOjMZHn2o6PfI/M26totDJsfVvchkf/Z1pIbV682avcrnzvw3R8Z7pK8Zj0zGMzOYyfrp3ooadvk39NlaV83TUX/P5j96bpf6njkzdXar5cjezwkQIECAAAECBAgQIECAAAECBAhsJOBQ20bNEpUAAQIECBAgQIAAAQIECBAgQODmApmNdkc0v7ARL+JX6RBZ71NfKnMc9b7i50e17lZPhcmnZxxZfVu7g+Pu+Ud6e1RrRT+O1ug+D1HPLnVmcjxqreh51GzGdZ3qz2S5sg+Z3H97OlLDFWvOmL+qZx55jNi+y3T0/A7f5UzGZ/6sU7afFTW8y3B1XZUz1aWWGb3qUtvffmXq7FhP9h11PwECBAgQIECAAAECBAgQIECAAIEmAg61NWmEGAQIECBAgAABAgQIECBAgAABAgT+JZDZbHdEeOfNeFG3SoPomu/6UpnjqO8VPz+qdbd6Kkw+PePI6tvaHRx3zx/t7VGdVb04Wqf7PFR5rqoz4/3IWNX3qFv1dZ3qz2S5sg+Z3H/7OVrDVetWz2DF875ZjLq+y5Oxrlg/apTJ+VxjZd7Xuiryvz7zynq+9e1srV3qOZv/k0mXuipnsmtN0e+J6wgQIECAAAECBAgQIECAAAECBAg0FnCorXFzRCNAgAABAgQIECBAgAABAgQIEPhRgeqNhX8Z77ghL+pVXXt03XdjXJ1l5qsSqXOnemZaPZ4d8fqUoYPj7vmj/T2qs6oXR+t8y1uVIWqSua5TnZksD4Od3P/2rFvdmTxX9iCTO/PvravWzbz3M+49cqiYjaM1unyXMzmfNVR4ne1zRf7MO3U295n7ztZ6ZX8qf3+8mnWp6zXX2T7t/G+DM/PsHgIECBAgQIAAAQIECBAgQIAAAQKLBRxqWwxuOQIECBAgQIAAAQIECBAgQIAAAQKHApkNd4cP33jD/rvaRqyqN1iOrP2avTpLpO9nr4nUuVM9Zx2i90W8Pj2rg+Pu+SN9itRY1YvIWp3nIeL5uKZTnZksj1qqeh+1q7quW92ZPFf2IJP72cuz+SvW3nmGI9+Ss7Z/37OMc8X6I+98Jmt2HkdyZv+NfrTWavejPK8/P9unLnWdzf/OqUtN1TPZua7ReXU9AQIECBAgQIAAAQIECBAgQIAAgWYCDrU1a4g4BAgQIECAAAECBAgQIECAAAECBP4lULm58B3pHTbmjRjNqHdk/dcezMgz49WJ1rhLPTOMXp8ZNev6Xu6eP9LjSI1VMx1Z61PmqgwRk+w13erM5HlY7GRf8W+GGfVmejAjT3TGM7mfa5zNX7H2jvP7dDuq/6zrzr+nj0wic13lFlnr7zUV2XeZ57O1XtWbynfi77O61PNpVs/2aZc5HH1HXU+AAAECBAgQIECAAAECBAgQIECgiYBDbU0aIQYBAgQIECBAgAABAgQIECBAgACB/yGQ2XgX4ey+8fBbDSM2s+ocyfBay6xMkb6PXBOtcZd6Rmo/e23U7N3zOzjunv+ob9H6qnoRXa/rPBx5Pn/esc6OmaKeo9d1rLVjpiPXTOa/z858PzpkOHKa8fNI3RnXv5kja32qsSrDiGEm73OdXXM/8l+RfaQ/j2vP9qhLbWfzV333Rr3PXp+ps0uvztbuPgIECBAgQIAAAQIECBAgQIAAAQKNBRxqa9wc0QgQIECAAAECBAgQIECAAAECBAic3iQZpdtxg97ohsRZNY7m+NuTWZmifY9cN1LfDvVEaq64ZsTtdb0OjrvnP+phtL6qXkTXe5e7KsORScXPO9aZyfQw2cW/a52ZXFfZZzJX/Y6vyrDTDD+yHtVdORNHa337JlbmiH57M3mfa8gd1T533dkeXdGXdxWezX/lfJ3pVKbOLr06U7d7CBAgQIAAAQIECBAgQIAAAQIECDQXcKiteYPEI0CAAAECBAgQIECAAAECBAgQ+HGBzOa7KN1Om/RGPWbWNprltR8zs0V7/+m60do615K1GL1/1O7v8zs47p7/W79GaqvqxciaO30jXrN2rbNrrtHvStVcr5yx3ewzeau/41VZHrmqvmWVMzv6/aiuIeNbnSXimslbPZuRvM9rsrmvsB6p7++1Z2vtUuPZ/E+DLnUc9S9T5y41Hhn4OQECBAgQIECAAAECBAgQIECAAIGGAg61NWyKSEyqX8EAACAASURBVAQIECBAgAABAgQIECBAgAABAgT+TSCzAS9KucNGvVGH2TWN5nntxex80d6/u26kts51ZAzO3jti13Emds//qW+jdVXN9ei6f/NXZTg7yyP3da6zc7YR4+y3evX3Zjf3TN4Z721Vnke2zt+SSJ3V+SNrfno3q7NEvwGZzM81VmfPZF6dNdqHqn9jXNWT6vzdvy+v9f7STGZn2v0ECBAgQIAAAQIECBAgQIAAAQIEFgo41LYQ21IECBAgQIAAAQIECBAgQIAAAQIETgtkNuFFF+28gfRM/bPrOZPpby9m54v2/fW60bq61nG2/ux9o37dZmL3/J/6N1pX1VyPrtttHqLvQ+c6M9ke9VfNQtQyel33ujL5Vptnss58Z6tydZ3jSH0zZiGy7qf3cEaeyDufyfx8/ursmcyrs0Z68O2as7V2qXP3/NH+na2z6zc0WrfrCBAgQIAAAQIECBAgQIAAAQIECDQXcKiteYPEI0CAAAECBAgQIECAAAECBAgQIPBfApmNeCOMXTZYPjKfrXlFDWezPXuxIuNI35/XjtbVtY4ztVfcM+r3d80Olrvnf9fDMzVV9eLM2t2/EVXGK+vM9OGRs2oeKr4xmd+Nu5iv9M7OxsxveGW2bnMcqW3WHETW/vSuzsoU+TZkcq9898/+e3LmuxTxzVxztjdXztPfenfPH+3d2Tq7fT+j9bqOAAECBAgQIECAAAECBAgQIECAwCYCDrVt0igxCRAgQIAAAQIECBAgQIAAAQIECPxLILMZb5Tw6o2WZ2tdlftsvmcfVuUc6fuZmjrWMVJz5bVn/P6u38HyDjX8NT1bT1Uvzq7f+Tvx7p3J1FllffQuZzI+nr0q513qyHivtM7kXPH9rsrX6ZsSrWnWHETXf/cuzsp09N5X/Q2wMv+uzpFevF6ze61n86+cpzN9uVufKgw8gwABAgQIECBAgAABAgQIECBAgEBDAYfaGjZFJAIECBAgQIAAAQIECBAgQIAAAQJfBc5uPDzLunrDYqa+lVkzOR+9WJk10vuz9XSrI1LrrGvOGj7zdLC8Qw1/+3u2nqpenF2/00xE3pdd6twl5yfznfLvkDWbcdV7WpVzVd5v34xoLVXf4HdZohk+1TEzW4Xd0Td7Vf6M86qMR1aRn2fq7PL3QKaGX+nVTnVG5tY1BAgQIECAAAECBAgQIECAAAECBBoJONTWqBmiECBAgAABAgQIECBAgAABAgQIEAgLZDYfhhd5uXDmZr6Kembme2e2Y+ZPvc/Ustr97PyuuC/j+Mx3pWdF/kcdV9bwt8+ZeqpqyGToZPnt/cnWuLrObN6q2Rj9Ju2UO5t19vewKt/K2a3MPNs3+2+m2e9Y1nJ2vtnf21Vzm3G+0vjO3+bsu/nufr0anRjXEyBAgAABAgQIECBAgAABAgQIECDwIuBQm5EgQIAAAQIECBAgQIAAAQIECBAgsLNAZsNopu6KDYyV2SvyjHjsnP21zmwtq+1H+rTy2qzj36xXmO6ev+NcV5leMQ8j786OdWYzr+7Jr+Wd+T3MWs7MdvTeVWZfVcdo5tnv1mieTz2ZnfPTulX5H8+fWUNFzpn5jt61kZ/vXuvu+aO9qqhz9nsTrcV1BAgQIECAAAECBAgQIECAAAECBG4m4FDbzRqqHAIECBAgQIAAAQIECBAgQIAAgR8UqNqkV0X3dxPqimyrN73OqmllHZU1rMxdNaPVz6n0fGZb6Toj/6OOlTU81qusI5u9MssVMxF9R6rrzLpHc1fNy+y8Fb6zM/41r8j7rocVNVRnq8g0Mq/Pa6vr+JuhsqYzOSvXf2d7JtO3Hs3O+2ntyjpm1FCZ74p/S4y8l5W1zujFUS275z+qb9Z384peRWt1HQECBAgQIECAAAECBAgQIECAAIENBRxq27BpIhMgQIAAAQIECBAgQIAAAQIECBD4HwKVmxJ34l21qfAK36raZmevyrnT3D2zzrZ9rjPLeFX+GXXMzJ7xnplrhuPZ9+5OdVbUkpmZdz3omOnbrFTkjc7iiPWsXCMZonWNXDerrr8ZztSYyXVmvU5ms/P/rTXj/MmsKv+MbJ1+9634919VL676Zq/I3+Xd71briItrCRAgQIAAAQIECBAgQIAAAQIECDQScKitUTNEIUCAAAECBAgQIECAAAECBAgQIJAWmLmZNB2u8AHVmwh/xa2wBf/1qOpezMiYeWbX2Yi6d82f6cnse49sO5oeZT5j9it1Pmyqas32oUuOT/NSle/MPHa4J9vf6hru0o9K1y4mlTW9zs2qGo9qWJXj03tzlK/qfbu6zkcd2VqvrCGbfaSPV9ZZ0aeRWl1LgAABAgQIECBAgAABAgQIECBA4EYCDrXdqJlKIUCAAAECBAgQIECAAAECBAgQIPAvgas39M1uw4zNkXc3m9mTGf2YmXfk2d3n4si+e/6RXqy89ptrZ9OjeRgx/JU6/5rMqvlTX1avN9L/12tnZc1kWn1v5ftVmX333lS4djeoqPHqd/JRQ2fnSuPOdT7m4KjW3fOPfB8713rUp5E6XUuAAAECBAgQIECAAAECBAgQIEDg5gIOtd28wcojQIAAAQIECBAgQIAAAQIECBD4YYHOG/3OtGXm5sC7WZ3xPXvPzL6czVR1X/e5OLLvnr+qT9XPcait9+Hoo7nPzsOu781Ml11NsrPwuH+ma0W+xzN27E+la/f6K2t9zszqmh1qq3pb8885mqfVszFa0VH+ked1rrWyzhET1xIgQIAAAQIECBAgQIAAAQIECBDYUMChtg2bJjIBAgQIECBAgAABAgQIECBAgACBIYHOG/4ihazYFLi7UcRx1jUr+jMr+9Fzu8/FkX33/Ef+V/3cobbeh2SO5r5qbnZ5f1Z47GJR1fvHc1a4VuZ9PGuXPlXbdq+7ut7n3Kys26G26rf1/POO5mnlXJyp4ij/yDM711pZ54iJawkQIECAAAECBAgQIECAAAECBAhsKOBQ24ZNE5kAAQIECBAgQIAAAQIECBAgQIDAKYHOG//eFbRyM+BuNqcGYNJNK/s0qYSPj+0+F0f23fOv7md0PYfaeh+OOZr7aJ+j13V9j1Y6dDWI9jB63UrTaKYz13Xt1yzfrvU+e3eHuh1qO/MmzrnnaJ5+6X3oXOtRn+ZMh6cSIECAAAECBAgQIECAAAECBAgQ2FLAobYt2yY0AQIECBAgQIAAAQIECBAgQIAAgYRA5w2Aj7Ku2ATY3STR7um3XtGv6UX9/wW6z8WRfff8q/o4uo5DbQ61vZuZLu/T0Xs/Ou+R67vUHsk6cs0VliP5std26dts5y51furXrPpX1u1QW/ZtrLv/aJ5WzsWZqo7yjzyzc62VdY6YuJYAAQIECBAgQIAAAQIECBAgQIDAhgIOtW3YNJEJECBAgAABAgQIECBAgAABAgQIlAl02Qxo419ZSz2IAAECBCYLrP7d6Xfk5Ib+wOPN7A80uUGJq+fsWXLlN/KqGqLtO6p19/xRh8d1nWs96tNIna4lQIAAAQIECBAgQIAAAQIECBAgcHMBh9pu3mDlESBAgAABAgQIECBAgAABAgQIEBgSWLU50Ea/oba4mAABAgSaCsz4vel3ZNNm3yTWjJl90JjbmwyIMggQIECAAAECBAgQIECAAAECBAgQIECAwDoBh9rWWVuJAAECBAgQIECAAAECBAgQIECAwJ4Cmc3PNjjv2XOpCRAgQKBG4NPvUL8fa3w9pU4g8u89c1vn7UkECBAgQIAAAQIECBAgQIAAAQIECBAgQIDAPw61GQICBAgQIECAAAECBAgQIECAAAECBAgQIECAAAECBAgQIECAAAECBAgQIECAAAECBAgQIECAAAECBAgQWCbgUNsyagsRIECAAAECBAgQIECAAAECBAgQIECAAAECBAgQIECAAAECBAgQIECAAAECBAgQIECAAAECBAgQIECAgENtZoAAAQIECBAgQIAAAQIECBAgQIAAAQIECBAgQIAAAQIECBAgQIAAAQIECBAgQIAAAQIECBAgQIAAAQIElgk41LaM2kIECBAgQIAAAQIECBAgQIAAAQIECBAgQIAAAQIECBAgQIAAAQIECBAgQIAAAQIECBAgQIAAAQIECBAg4FCbGSBAgAABAgQIECBAgAABAgQIECBAgAABAgQIECBAgAABAgQIECBAgAABAgQIECBAgAABAgQIECBAgACBZQIOtS2jthABAgQIECBAgAABAgQIECBAgAABAgQIECBAgAABAgQIECBAgAABAgQIECBAgAABAgQIECBAgAABAgQIONRmBggQIECAAAECBAgQIECAAAECBAgQIECAAAECBAgQIECAAAECBAgQIECAAAECBAgQIECAAAECBAgQIEBgmYBDbcuoLUSAAAECBAgQIECAAAECBAgQIECAAAECBAgQIECAAAECBAgQIECAAAECBAgQIECAAAECBAgQIECAAAECDrWZAQIECBAgQIAAAQIECBAgQIAAAQIECBAgQIAAAQIECBAgQIAAAQIECBAgQIAAAQIECBAgQIAAAQIECBBYJuBQ2zJqCxEgQIAAAQIECBAgQIAAAQIECBAgQIAAAQIECBAgQIAAAQIECBAgQIAAAQIECBAgQIAAAQIECBAgQICAQ21mgAABAgQIECBAgAABAgQIECBAgAABAgQIECBAgAABAgQIECBAgAABAgQIECBAgAABAgQIECBAgAABAgSWCTjUtozaQgQIECBAgAABAgQIECBAgAABAgQIECBAgAABAgQIECBAgAABAgQIECBAgAABAgQIECBAgAABAgQIECDgUJsZIECAAAECBAgQIECAAAECBAgQIECAAAECBAgQIECAAAECBAgQIECAAAECBAgQIECAAAECBAgQIECAAIFlAg61LaO2EAECBAgQIECAAAECBAgQIECAAAECBAgQIECAAAECBAgQIECAAAECBAgQIECAAAECBAgQIECAAAECBAg41GYGCBAgQIAAAQIECBAgQIAAAQIECBAgQIAAAQIECBAgQIAAAQIECBAgQIAAAQIECBAgQIAAAQIECBAgQGCZgENty6gtRIAAAQIECBAgQIAAAQIECBAgQIAAAQIECBAgQIAAAQIECBAgQIAAAQIECBAgQIAAAQIECBAgQIAAAQIOtZkBAgQIECBAgAABAgQIECBAgAABAgQIECBAgAABAgQIECBAgAABAgQIECBAgAABAgQIECBAgAABAgQIEFgm4FDbMmoLESBAgAABAgQIECBAgAABAgQIECBAgAABAgQIECBAgAABAgQIECBAgAABAgQIECBAgAABAgQIECBAgIBDbWaAAAECBAgQIECAAAECBAgQIECAAAECBAgQIECAAAECBAgQIECAAAECBAgQIECAAAECBAgQIECAAAECBJYJONS2jNpCBAgQIECAAAECBAgQIECAAAECBAgQIECAAAECBAgQIECAAAECBAgQIECAAAECBAgQIECAAAECBAgQIOBQmxkgQIAAAQIECBAgQIAAAQIECBAgQIAAAQIECBAgQIAAAQIECBAgQIAAAQIECBAgQIAAAQIECBAgQIAAgWUCDrUto7YQAQIECBAgQIAAAQIECBAgQIAAAQIECBAgQIAAAQIECBAgQIAAAQIECBAgQIAAAQIECBAgQIAAAQIECDjUZgYIECBAgAABAgQIECBAgAABAgQIECBAgAABAgQIECBAgAABAgQIECBAgAABAgQIECBAgAABAgQIECBAYJmAQ23LqC1EgAABAgQIECBAgAABAgQIECBAgAABAgQIECBAgAABAgQIECBAgAABAgQIECBAgAABAgQIECBAgAABAg61mQECBAgQIECAAAECBAgQIECAAAECBAgQIECAAAECBAgQIECAAAECBAgQIECAAAECBAgQIECAAAECBAgQWCbgUNsyagsRIECAAAECBAgQIECAAAECBAgQIECAAAECBAgQIECAAAECBAgQIECAAAECBAgQIECAAAECBAgQIECAgENtZoAAAQIECBAgQIAAAQIECBAgQIAAAQIECBAgQIAAAQIECBAgQIAAAQIECBAgQIAAAQIECBAgQIAAAQIElgk41LaM2kIECBAgQIAAAQIECBAgQIAAAQIECBAgQIAAAQIECBAgQIAAAQIECBAgQIAAAQIECBAgQIAAAQIECBAg4FCbGSBAgAABAgQIECBAgAABAgQIECBAgAABAgQIECBAgAABAgQIECBAgAABAgQIECBAgAABAgQIECBAgACBZQIOtS2jthABAgQIECBAgAABAgQIECBAgAABAgQIECBAgAABAgQIECBAgAABAgQIECBAgAABAgQIECBAgAABAgQIONRmBggQIECAAAECBAgQIECAAAECBAgQIECAAAECBAgQIECAAAECBAgQIECAAAECBAgQIECAAAECBAgQIEBgmYBDbcuoLUSAAAECBAgQIECAAAECBAgQIECAAAECBAgQIECAAAECBAgQIECAAAECBAgQIECAAAECBAgQIECAAAECDrWZAQIECBAgQIAAAQIECBAgQIAAAQIECBAgQIAAAQIECBAgQIAAAQIECBAgQIAAAQIECBAgQIAAAQIECBBYJuBQ2zJqCxEgQIAAAQIECBAgQIAAAQIECBAgQIAAAQIECBAgQIAAAQIECBAgQIAAAQIECBAgQIAAAQIECBAgQICAQ21mgAABAgQIECBAgAABAgQIECBAgAABAgQIECBAgAABAgQIECBAgAABAgQIECBAgAABAgQIECBAgAABAgSWCTjUtozaQgQIECBAgAABAgQIECBAgAABAgQIECBAgAABAgQIECBAgAABAgQIECBAgAABAgQIECBAgAABAgQIECDgUJsZIECAAAECBAgQIECAAAECBAgQIECAAAECBAgQIECAAAECBAgQIECAAAECBAgQIECAAAECBAgQIECAAIFlAg61LaO2EAECBAgQIECAAAECBAgQIECAAAECBAgQIECAAAECBAgQIECAAAECBAgQIECAAAECBAgQIECAAAECBAg41GYGCBAgQIAAAQIECBAgQIAAAQIECFwt8L/+z39cHaFk/f/7v+f+f+OOTrNNShrnIQQIECBAgAABAgQIECBAgAABAgQIECBAgAABAgQIECBAgACBtQJzN5msrcVqBAgQIECAAAECBAgQIECAAAECBPYU2PGw1jvp2Qe4dnSabbLnxEtNgAABAgQIECBAgAABAgQIECBAgAABAgQIECBAgAABAgQI/LiAQ20/PgDKJ0CAAAECBAgQIECAAAECBAgQaCCw42Gtd2yzD3Dt6DTbpMH4ikCAAAECBAgQIECAAAECBAgQIECAAAECBAgQIECAAAECBAgQGBVwqG1UzPUECBAgQIAAAQIECBAgQIAAAQIEqgV2PKz1zmD2Aa4dnWabVM+i5xEgQIAAAQIECBAgQIAAAQIECBAgQIAAAQIECBAgQIAAAQIEFgg41LYA2RIECBAgQIAAAQIECBAgQIAAAQIEvgrseFjrXUGzD3Dt6DTbxKtFgAABAgQIECBAgAABAgQIECBAgAABAgQIECBAgAABAgQIENhQwKG2DZsmMgECBAgQIECAAAECBAgQIECAwM0Edjys9a4Fsw9w7eg02+Rmr4JyCBAgQIAAAQIECBAgQIAAAQIECBAgQIAAAQIECBAgQIAAgd8QcKjtN/qsSgIECBAgQIAAAQIECBAgQIAAgc4COx7Weuc5+wDXjk6zTTrPtWwECBAgQIAAAQIECBAgQIAAAQIECBAgQIAAAQIECBAgQIAAgQ8CDrUZDQIECBAgQIAAAQIECBAgQIAAAQKdBHY5uNXlsFZHry42neZaFgIECBAgQIAAAQIECBAgQIAAAQIECBAgQIAAAQIECBAgQIDAHwGH2owDAQIECBAgQIAAAQIECBAgQIAAgc4CVx/a2vGA1mqzHY06z7xsBAgQIECAAAECBAgQIECAAAECBAgQIECAAAECBAgQIECAwO0FHGq7fYsVSIAAAQIECBAgQIAAAQIECBAgcAsBB7XOtXGmm8Ns53riLgIECBAgQIAAAQIECBAgQIAAAQIECPw/9u4g2ZlUSRNoLrJHvcAe9R6rTVamLj2ldHFwh4DQGV8Enx8nQsr6oR4BAgQIECBAgAABAgR+XsCltp/fAgAIECBAgAABAgQIECBAgAABAgSOEph5SesJccfLWpVud/Q56iEQlgABAgQIECBAgAABAgQIECBAgAABAgQIECBAgAABAgQIEDhdwKW20zsoPwECBAgQIECAAAECBAgQIECAwG8KVF7Sehe866WtCrO72vzmU6RqAgQIECBAgAABAgQIECBAgAABAgQIECBAgAABAgQIECBA4CIBl9ougrcsAQIECBAgQIAAAQIECBAgQIAAgbRAxSWtbyHueHkr43VHj/QGNAEBAgQIECBAgAABAgQIECBAgAABAgQIECBAgAABAgQIECBAYEzApbYxN58iQIAAAQIECBAgQIAAAQIECBAgsIdA5qLWXxXc9RLXiNddLfbYwVIQIECAAAECBAgQIECAAAECBAgQIECAAAECBAgQIECAAAECPyjgUtsPNl3JBAgQIECAAAECBAgQIECAAAECNxMYuagVIbjjZa4Rqzs6RPpvDAECBAgQIECAAAECBAgQIECAAAECBAgQIECAAAECBAgQIEBgkoBLbZNgTUuAAAECBAgQIECAAAECBAgQIEBgqcDIZa1WwLtd5hoxuptBq+f+ToAAAQIECBAgQIAAAQIECBAgQIAAAQIECBAgQIAAAQIECBBYIOBS2wJkSxAgQIAAAQIECBAgQIAAAQIECBCYLjByYSsS6k6XunqN7lR7pNfGECBAgAABAgQIECBAgAABAgQIECBAgAABAgQIECBAgAABAgQWCbjUtgjaMgQIECBAgAABAgQIECBAgAABAgSmC/Re2ooEutPFrl6fO9Ue6bUxBAgQIECAAAECBAgQIECAAAECBAgQIECAAAECBAgQIECAAIFFAi61LYK2DAECBAgQIECAAAECBAgQIECAAIHpAr2XtqKB7nK5q8fnLjVHe2wcAQIECBAgQIAAAQIECBAgQIAAAQIECBAgQIAAAQIECBAgQGChgEttC7EtRYAAAQIECBAgQIAAAQIECBAgQGC6QM/FrWiYO1zw6nW5Q83R/hpHgAABAgQIECBAgAABAgQIECBAgAABAgQIECBAgAABAgQIEFgs4FLbYnDLESBAgAABAgQIECBAgAABAgQIEJgu0HuBKxLo9EtePSan1xrppzEECBAgQIAAAQIECBAgQIAAAQIECBAgQIAAAQIECBAgQIAAgQsFXGq7EN/SBAgQIECAAAECBAgQIECAAAECBKYI9FzgigY4+aJXr8fJtUb7aRwBAgQIECBAgAABAgQIECBAgAABAgQIECBAgAABAgQIECBA4EIBl9ouxLc0AQIECBAgQIAAAQIECBAgQIAAgWkCvRe5IkFOvezVY3FqjZH+GUOAAAECBAgQIECAAAECBAgQIECAAAECBAgQIECAAAECBAgQ2ETApbZNGiEGAQIECBAgQIAAAQIECBAgQIAAgVKBnotc0YVPvfDVY3FqjdEeGkeAAAECBAj8W6Dnt8InP78f7CoCBAgQIECAAAECBAgQIECAAAECBAgQIECAQLeAS23dZD5AgAABAgQIECBAgAABAgQIECBA4BCB7AHtT2Wedmi7x+C02g7ZhmISIECAAIHtBHp+H4yE95tiRM1nCBAgQIAAAQIECBAgQIAAAQIECBAgQIAAgR8TcKntxxquXAIECBAgQIAAAQIECBAgQIAAgR8SmHFg+7RD2j0GI7X1zH/F1hup6VPOneuM1Lhz/od3pIbo/tm51kidO+eP9uB1XKTmkXmjn7mbZ7TunnGZHt3JN+PQ433l2Kv6FbX9lq/1+avqivaylT86z2PczrV+qnPnvD3uO4z9ax9xjnUo+izyjHm2RkW9W/P4OwECBAgQIECAAAECBAgQIECAAIGbC7jUdvMGK48AAQIECBAgQIAAAQIECBAgQODHBWYcSjzpgF60/tGaovNftQ1H63rPu3OdkRp3zv+wjtQQ3UM71xqpc+f80R78NS5iULHOc467e1ZYZXpyd9+MTUVvKubYrUffTP/K2erDbjW+962Vv6fPO9fqUltPJ/vHutTWbzb6LO78nOUV1s1Q+e5bl9pKBAgQIECAAAECBAgQIECAAAECBJYLuNS2nNyCBAgQIECAAAECBAgQIECAAAECBBYKzDiUeMoBvZ7aR2vqWWNh2///UqN1vWfduc5IjTvnf1hHaojun51rjdS5c/5oD6LjIh7Rub6N+yXPUatMH37FN2M02pfs53bvzbupS22xju/cV5faYj0cHeVS26jc/3wu+i7f+TnLK6ybIeq9LpGVCBAgQIAAAQIECBAgQIAAAQIECGwp4FLblm0RigABAgQIECBAgAABAgQIECBAgEChwIyDiScc0ovWnaklukZhO7umytT2utDOdUZq3Dn/wzlSQ7TxO9caqXPn/NEe9I6LuPTO+Rz/i569Vhn/X/TNePX2ZmT8aT15eEYyn3yhp3LPRKxG9k3FZ1xqq1D8PsfJz8Bcmfjs0Wdx5+csXu31I6Pe1yeVgAABAgQIECBAgAABAgQIECBAgMClAi61XcpvcQIECBAgQIAAAQIECBAgQIAAAQILBGYcTNz9kF5PzZlaetZZ0Op/LZGp7XWyneuM1Lhz/odzpIbo/tm51kidO+eP9mB0XMSnd+5f9oxaZdx/1TdjFu1L77i79+LkCz2V+2XnPrvU1vvU9o0/+Rnoq3Te6OizuPNzNk+nfuaod/3KZiRAgAABAgQIECBAgAABAgQIECBwlIBLbUe1S1gCBAgQIECAAAECBAgQIECAAAECgwIzDifufFAvWm9FDdG1xsXRNgAAIABJREFUBls39LGKul4X3rHGR76eOu9QQ2Qz7FpntF8754/4Z8f07OnIWr/uGTHKmP+6b8Yu0pvomMo+jNRUuf63mk++0DNi+s1hhXV0372Pc6ltVC72uZOfgViF80dFn8Wdn7P5SnUrRL3rVjQTAQIECBAgQIAAAQIECBAgQIAAgSMFXGo7sm1CEyBAgAABAgQIECBAgAABAgQIEOgUmHE4ceeDetF6Z9QQXbuzhV+Hz6ghku30Ok/PH+nRc8zptc7Kn312ds3V2huzcj/WzZpekX1W5hnOvVlnZHjvUW+mVo97/l5VX1UNVXk+GfRmnJnlW496M/b0+tvYK+rsedfNzNfjncmxap3WfujJ8ZgrU3MrS88eiMy16vda1HCmXTRDtofRdXaptWefGEuAAAECBAgQIECAAAECBAgQIEDgZgIutd2socohQIAAAQIECBAgQIAAAQIECBAg8FVgxqG96IHBlW3pqXN2/p4sPUazc/dkeYw9vc7T8/f06/RaK/NXPkeVuR79rMz21/44NXfle2eFdZVzNmtVjvc9lc3V8w57jq2oZVbuimyVxjPyPPPNMhzZE5XvhSr/KvuscybHlWu/9mGXHFfs/Uz/RgxXr/ftec/kyOyXzLoj3qPvO58jQIAAAQIECBAgQIAAAQIECBAgcBMBl9pu0khlECBAgAABAgQIECBAgAABAgQIEGgKVB3Qe10oc2CwGXhwQLTOldmjmSIlr8wdyfM65vQ6T8/f06+qWq/ajxX5Z2SvyPXs44x83/ZIVe6VmZ+1ZLOvypzN+ai3MmtFnqt+D2SzVzrOfqYq3wdZt6v63fPdVvVeqKq1wrxiv2ZyXL1+5TPwmCtjUbUvRvZ0RfZoL7NG0XVaDpkcFRky61d/Z7es/J0AAQIECBAgQIAAAQIECBAgQIDAwQIutR3cPNEJECBAgAABAgQIECBAgAABAgQIdAtkD+d9WrDi0GB3IV8+0FPf6tw92b55rM480pfT6zw9f0/PTq81m3/W85TN9drDWRk/7ZOK3CvzvtaQyb4ycybno97qrNk87/uoOt+Mfboi4zN3pW9V7qpMVXl6vrN6x1bUmq0zmyG7fsVe3CFD9fsv25fqPD17O5M92ssVa0Rq3iHHDhkiVsYQIECAAAECBAgQIECAAAECBAgQOFjApbaDmyc6AQIECBAgQIAAAQIECBAgQIAAgSGBzOG8TwtGD0gOhe38ULS2qzJH830r+6rcPW3I1vhY6+o6szVcnX9Vv3aoM9Ormfkzud77NzPn+1rZ3CuzVmVfnTljPCtrJtPK/ZrNOcuv9c7N5q7+Xszmucqx5fzp71fXmlm/0lmOf++OjEn1M9m7t0ezR/fU7Pmj9Y7mqO7PaI6od9TDOAIECBAgQIAAAQIECBAgQIAAAQI3FXCp7aaNVRYBAgQIECBAgAABAgQIECBAgACBrwKjB/P+It3h0F5PXVfl7cn4yfuq3L2PU6bOHWrM5H9Y7VBDtGeZWneoc+f8mWyv/VvpnM28MuunPT6Sf3XmkYzPWmdmzeR678WMnNl8MzJF37OPcTvl3ylLj+HI2EytFXtmdP2KtV+9RnPM+E0zmmUnkxkuvft7xDFqOHPunjpHcsz6vhzJEvXuMTGWAAECBAgQIECAAAECBAgQIECAwA0FXGq7YVOVRIAAAQIECBAgQIAAAQIECBAgQKApMHIw769Jdzi0F63pyqzRjJ+sr8zd3FBvA06v8/T8Pf06vdbd82fyvfZx5fOfybwy57d93pt/debefCv3QSbbzJzZXKt7/Glv7lZDJs8OntHvuavrHFl/hu9IjqfxLnl2yTHTJbqvn+N6+xo17J33kSc6d0+NIzlm9WckywyTHj9jCRAgQIAAAQIECBAgQIAAAQIECBwi4FLbIY0SkwABAgQIECBAgAABAgQIECBAgECpwMjBvFaAqw/uRWu6Mmc04yfrK3O3ev/+9zvUOVrDSX169G20zsdnd6h19/yZfK/P1UrrTOaVOf96L/XUsDpzT7b3GmdnzWSblTWbabZZz/djppbqOnbK0mM4Mna01grz3rUr1vxk1JtjxfdPb6YZNr0ZVrj07PHe/FHDWfP21Lbjb9RdXHodjSdAgAABAgQIECBAgAABAgQIECCwuYBLbZs3SDwCBAgQIECAAAECBAgQIECAAAEC0wR6D+a1gkQPSrbmGfl7tJYrMz7qiub8ZHB19p6+3KHO0Rp+pU+P/bBDraN9Wpk/k/H53K20zuRdmfOvd1JPDasz92R7r3FF1ky+17wVWbNZKjL0fPdFxo7WVF3LaI6V786IZ2vM1XX2rl/d56dPb47qZ/lTn3ozzbDpzbDCpbWn3//eU0PUcMacvXXt+t9Nu9iMePoMAQIECBAgQIAAAQIECBAgQIAAgU0FXGrbtDFiESBAgAABAgQIECBAgAABAgQIEJgu0HMoLxomelgyOl90XLSWq/I964jm/FT31dmjvXiMu0OdozX8Sp8efd6h1tE+rcyfyfj63K3yzuRdlTHyPorWsTpzNNdV3wOZfO+Zs7aZLNm1I3tsdMxIXdX1jGR41ludZdSx9blMjVXfET0ZZrr25Kh+jv/qU0+uGT496690ae3t979H64gaRuerek6+1duTY2V/ormi3r39Np4AAQIECBAgQIAAAQIECBAgQIDAzQRcartZQ5VDgAABAgQIECBAgAABAgQIECBAoEsgeigvOukVh/eiNVyR7d0tmvWT9w75o/vgDnWO1nBKn0bre90DO9SaqWNl/kzOp/mqvJmsqzJWvotWZz7BN5Ox6h2RybC6p9H9+Bw3Ult1TSMZVr+Lel1fx2fqq6wzmqO6vyf9/rzSKLr27r/Lo3VE91n1fKPPcjTH6v5Ec0W9R318jgABAgQIECBAgAABAgQIECBAgMBNBFxqu0kjlUGAAAECBAgQIECAAAECBAgQIEBgSCB6KK9n8tUH+KI1rM71ySya9dNnd8gf3Qd3qHO0hhP6NFrbe/93qDVTy8r8mZxP91V5M1lXZax8F63OfIJvJuNrb0Zts+uPrhvdVxXjemusrql3/Yq+VrhF5sjUVl1nNEt1f9+dojmu+P0ZzTbDKLr2FS6Rvf46JlJL1LByrt46emv6Nn+01tF8uxiN5vc5AgQIECBAgAABAgQIECBAgAABAhsJuNS2UTNEIUCAAAECBAgQIECAAAECBAgQIHCJQORQXk+w2YcIX7NEs6/M9JdVNO+nOXapIbIX7lDnaA2792m0rl33ZKaelb3K5Hzar8qbyboqY+Q99BzTqmd15laev2pbmTWT87WGkcyZtUfW69lPVWN7a6yuq3f9bE+r3CLzZGqrrjOSpbq3n4wiOb7Z7pJvRo7dXSL7vee/i6KGEZfoXL019NRz5fflLkYZX58lQIAAAQIECBAgQIAAAQIECBAgsImAS22bNEIMAgQIECBAgAABAgQIECBAgAABApcJRA7l9YZbcdDxkSmafVWellM076d5dqmhVWNPX3auc7RXO/dptKZvPd+h1kxNK/Nncj79V+XNZF2VMfIeeo5p1bM6cyvPX7WtzJrJ+VpDb+bsur3r9eyl6rE9tVbX1bP2e93VWSpdM3XNqDOSZ4VnJMeV3/WRfDOcIute6dL7bLTqiRpWzdOb/3V8K0Nr7mitrXn++nsr44oMmfw+S4AAAQIECBAgQIAAAQIECBAgQGATAZfaNmmEGAQIECBAgAABAgQIECBAgAABAgQuFWgdyusNt+oQXzT3qjwtp2jeT/PsUkOrxsff71DnaA0792m0pm8936HWTE0r82dyPv1X5c1kXZUx8h56HfNXTaszn+Kbyflq3+ubWbd3rd59VD2+p9bq2nrWfq+7OkuVa6amWb+7WplWWbZy/NWDXTLOyHGCS+/zUfF913KZ0Yv3OlsZWi47ZFyRoeXg7wQIECBAgAABAgQIECBAgAABAgQOEHCp7YAmiUiAAAECBAgQIECAAAECBAgQIEBgukD24OCngLMP8kUzz87R05xo5is8e+pojb1DnaM17LTfXvs0Ws9fvd6h1kxdK/Nncj57sCpvJuuqjK130PvfKw759675bfwpvpmcr7X37Insmj1rVfUzO0+05uraouue8nskU8+3HlaYt3JVrBHZg60cO3zXtzLOsGqtuYNLpL/R33tRwx2+MzO9eXhEa+313fn3RbYWnydAgAABAgQIECBAgAABAgQIECBwkYBLbRfBW5YAAQIECBAgQIAAAQIECBAgQIDAdgLZw4PvBc0+TBjNOztHTyOjmT/NuVMdrZrvUOdoDTv2abSWVp93qDVT28r8mZzPPqzKm8m6KmNrb77/fYcD+s9Mp/hmcr76R/dEdr3oOr17Z/b4aN3V9UXXPeH3SKaWv/pbYb7LuydjVOEQfY5We53iEvV7jKswrJijJ/OnsZnePOZbtW93sMpa+zwBAgQIECBAgAABAgQIECBAgACBiwVcaru4AZYnQIAAAQIECBAgQIAAAQIECBAgsI1A9vDgp0JmHSiMZp21/mjTorlXWo7W8tfn7lDnaA132nOtvbFDraN9etS2Mn8m57MPq/Jmsq7K2NqbO//9JN9M1t59m13r1L0Xrbu6vui6u/8eydTRek9UmO9y4SXjVOHQsn7+fbXXKS5Rv5ZjtJffXKKf7837aXymN7v8xlvpVWFuDgIECBAgQIAAAQIECBAgQIAAAQIXCbjUdhG8ZQkQIECAAAECBAgQIECAAAECBAhsKZA9QPipqBkH+qI5Z6ydaVw09yrHTC1/ffYOdY7WsNOeG60hui92qDVT48r8mZzPfqzKm8m6KmN0j+447iTfTNbefZtZ6/R9F6m9usbImt+en+osmec0U0dr3Yo6V1/S+lZTxqnCoWX9+veVF6pOcukxzI5d2YMZe/Yx58p9u4NXtuc+T4AAAQIECBAgQIAAAQIECBAgQOBCAZfaLsS3NAECBAgQIECAAAECBAgQIECAAIHtBDKHO78VU32oMJqxet2KZkWzf1prx3q+mdyhztEadupTq4ZH1taYv/b9DrWekj+T89mDVd6ZrKsyVryPr5rjJN9M1p59m13n9H0Xqb+6xsiaq37XjT6LmRoia1aY73LZJWNV4RDxfo5ZaXaSS49hduzKHsz4b4nHnCv37Q5e2Z77PAECBAgQIECAAAECBAgQIECAAIELBVxquxDf0gQIECBAgAABAgQIECBAgAABAgS2FMgc8PxWUOXBwmi+yjWrGhXN/mm9Hev55nKHOkdr2KVPkfwuta37N5JIP1rvmVV7K5N1VcaW1c5/P8k3k/XZg8ieyK4TWeP0PVFdY8a8OstIbyL57/AdN2Lz6TMRrxW/4avqqZqHS5Vk/TyZ3jzS7PCeqlcxIwECBAgQIECAAAECBAgQIECAAIFbCqz7B9tb8imKAAECBAgQIECAAAECBAgQIECAwA0FsocIP5FUHiyM5Ktcr7LFkezf1tu1pk9571DnaA079CmS/ZkzMnbnPXlK/kzOh//KfZXJuiLn6f+LKLv7vj7vmazPeVp7IrtGa/7K7/CZc7UcqutsrfdXrdVZel0j2e/yHddr8218xGzn7/oqh/d5dnY5/bsu27NMb1b/bsrW6vMECBAgQIAAAQIECBAgQIAAAQIEflzApbYf3wDKJ0CAAAECBAgQIECAAAECBAgQIPBRIHuQ8NOkFYego7kq1pqxNaL5Z/nNqOnTnHeoc7SGq/deJPdrxsj4b/vm6lofuU7Jn8n5qHOldSbr7Jx/ZZu9dtX7c2ff9xozWZ9ztfqSXaM1f1XfZs/Tcqius7XeX/VWZ+mxjeS+03dcj81fYyNuO3/XVzlUvuNmPwcutf3XcNtn92Y4mA8SIECAAAECBAgQIECAAAECBAgQIPBJwKU2+4IAAQIECBAgQIAAAQIECBAgQIAAgc8CmQOwn2asOGAYyVSxzqw9Ecn/be2d63rPfIc6R2u4sk+RzO/5Ip/ZeU+ekD+T8Wm/cl9l8s7O6VLbun/Xy+yD13dGa09k12nNP+v7vHrelkN1na31/qqvOkuPZSS3S23/Fo247fxd37NHesbu7OJSm0ttPXvZWAIECBAgQIAAAQIECBAgQIAAAQIHC6z7x6+DkUQnQIAAAQIECBAgQIAAAQIECBAg8JMCmYOe38AyB6GjeTJrzG50tIZPOXau6z3vHeocreGqPkXyfsoW+dyM57nqWTshfybjw2n1nsrknZ3VpbZ1/66X2QfP57u1H1asUfWuWTHPyv2dsW/1dZZVJPPdLm5XWUbsdv6ur3I46feqS20utc3a9+YlQIAAAQIECBAgQIAAAQIECBAgsJnAun/82qxwcQgQIECAAAECBAgQIECAAAECBAgQCAhkDsF+mj5zEDqaJbNGgCQ1JFpDtV0q9MCH71DnaA1X7b9IXpfa/nMzr+pVpDd/PWarcj4zZPLOzrry0s/Aqy/0kZ19XwvI5HzO09oP2TVa84castGglfs7Y3+FeyTvHb/jqrZnxO/bWlf0u6ru1jw7u7jU5lJba//6OwECBAgQIECAAAECBAgQIECAAIGbCLjUdpNGKoMAAQIECBAgQIAAAQIECBAgQIDAFIHMYc9vgUYOx0ZzjMw9Be7LpNE6Pn1899peM9+hztEaruhTJOu3XJHPVj7L1c/b7vkz+R5Wu+6nK/ZEy/IKq5H93KrjrzlX1pjJ+ayhlTe7Rmv+kf5c+RmX2j7rR/bJXb/jqvZjxPCK93pVfaPz7Oqy8l0wajf7c7v2Znbd5idAgAABAgQIECBAgAABAgQIECDwgwIutf1g05VMgAABAgQIECBAgAABAgQIECBAoEsgc6jw00Ijh9CjGUbm7sJIDo7WUeWWjDv88TvUOVrD6j0YyflXpsjnv22E1bV+yrF7/t3znWTastxhP0Zemq06/ppjZY2ZnM8aWnmza7Tmj/RjpzErL7Jk7Fe6R3Le+Tuuan9GHHf+rq9yeJ9nV5eV74JZttl5d+1Nti6fJ0CAAAECBAgQIECAAAECBAgQIEDgXwIutdkUBAgQIECAAAECBAgQIECAAAECBAj8LZA5VPht5p4D0dH1e+a8qufRWj7lO6G+Z+471Dlaw8o+RTK28kTmqHiOZz1zO+ffOdtf/dg1dytXa6/P2oO987bq+Gu+VTVmMj7zt7KuWKO3N780PuPf6m2lYySnS21t8Yjjzt/17QrHRuzq4lLbP//s2puxneZTBAgQIECAAAECBAgQIECAAAECBAj8IeBSm+1BgAABAgQIECBAgAABAgQIECBAgEBbIHOw8NPsPQeio2v3zNmueM6IaC1Zsznp47Peoc7RGlbtw0i+SJbIPN86H5k/vmvGRu6aP5PrIXGlbSb7rNyRTLPWHtuZ3z8VqeXqZy6T8Zm91Y8Va1T37k7zZfxbva1yimRsZYnMcfXzVuX11zwcPuvs6NLK1NrzK/bTijVaDn9l+BWjFX2wBgECBAgQIECAAAECBAgQIECAAIEFAi61LUC2BAECBAgQIECAAAECBAgQIECAAIHjBTIHC78VHz1wGFk7OtfVjYjUkvW6usbH+neoc7SGVXsxki+SJTLPzntyx/w7Zup5L+yYP5Ipst97HGaNjdRy5TOXyffMHelFdp3IGrN6eId5M/4r7CP5Ijki81z5vK3aSxw+S+/o0soU2fer9tXMdVoOf639K0Yz/c1NgAABAgQIECBAgAABAgQIECBAYKGAS20LsS1FgAABAgQIECBAgAABAgQIECBA4GiBzOHCT4VHDhxG14zMtQN+tJ5Rrx1qfGS4Q52jNazYi5Fs0RyRub7tq+gaM/flbvl3yzNiv1sN0Tw77MeId7Seq74HMvmemSO9yK4TWSPSj18dk/GfbR/JFs0QmWvn77iq/cnhs+RuLpE80b1ftXeumidi8QvP7lX+1iVAgAABAgQIECBAgAABAgQIECCwUMCltoXYliJAgAABAgQIECBAgAABAgQIECBwtEDmcOG3wlsHMyNrtubYCT1Sz6iVOmsFRns1ez9GcvVkiMy3857cJX8mx8O3p2e1O/3fs2Vqqa6jJ0v12rOce2p6zzC7xky2Z9Zoxuxa0XVm9fH0eTP+M+0juXrWj8y383dc1T7j8FlyJ5dolp79X7V/rpgn6vEp268YXdEXaxIgQIAAAQIECBAgQIAAAQIECBCYIOBS2wRUUxIgQIAAAQIECBAgQIAAAQIECBC4rUDmgOEnlL8OHUbXOungYrSmXqvdNtwd6hytYeZ+jGTqXT8y57f91bvWjH16df7M+g+PHQzf+5KpqbKe3hyVa8/Yq885e+t6zTK7xky2Z85oxuxa0XVm9vLkuTP+M+0juXrWj8y383dc1R7j8FlyJ5dolp79X7V/rpgn6nH6fzNdYWtNAgQIECBAgAABAgQIECBAgAABApsJuNS2WUPEIUCAAAECBAgQIECAAAECBAgQILC1QOaA4bfCvh3OjK510uHOaE2frNS59tEY7dWsPkXyjKwdmbf32V3ZqSvyZ9Z82oz0apVrpr6qukYyVK0923mkthX7JpOrN9/KtWb389T5Mz2Y9axFMvWuHZlz5++4qv3F4bPkDi69GXqfgao9tHqeXpfXfL9itLon1iNAgAABAgQIECBAgAABAgQIECAwScCltkmwpiVAgAABAgQIECBAgAABAgQIECBwW4HMIcNPKJ8OHkbXOO3QYrSuqNOum+wOdY7WMGtPRvKMrB2Z99s+G1mves9m8ldnicy3g1krZ8Y0W9+Va7dcqv6+Y42ZTE+Xnt6vXq+qd3eaJ9ODnl5HzSJ5RtaNzLvzd1zUrzWOw2ehK11G1x55Dlr7Y8e/j/o8avkVox37JhMBAgQIECBAgAABAgQIECBAgACBAQGX2gbQfIQAAQIECBAgQIAAAQIECBAgQIDATwtkDhl+g3s/fBhd47RDi9G6fnmD7dLT0V7NyB/JMrpuZO7oc3vFvs3kX5l3tD8rMz7XOsX03eYU44xvdY2ZLK/+vbkq1u1d84pnaec1Mz2oto9kGV0zMvfO33FVe4jDZ8mMS1VveucZfRZ617l6fKY3v2J0dY+sT4AAAQIECBAgQIAAAQIECBAgQKBIwKW2IkjTECBAgAABAgQIECBAgAABAgQIEPgpgcxBw29QzwOI0blPPLAYre2nNtNbsbv0dbRX1fkjOTJrRuZvPbNX7tdM/pm5Mz2ZmSsy966mreynmGd8K2vM5HjtxUimirVH1m3toV/6e6YHlfaRHJn1IvPv/B1XtSc5fJbMuFT1pneezPPQu9aV4zO9+RWjK/tjbQIECBAgQIAAAQIECBAgQIAAAQKFAi61FWKaigABAgQIECBAgAABAgQIECBAgMDPCGQOGn5DcqntZ7bPn4XuchB1dI9X5o9kyK4XWaP1zF65czP5V+fO9mpV3pNMX01+wbeixsr+juapyDC69qrnaPd1Mj2otI/kyKwXmX/n77iqfcThs2TGpao3vfNknofeta4cn+nNrxhd2R9rEyBAgAABAgQIECBAgAABAgQIECgUcKmtENNUBAgQIECAAAECBAgQIECAAAECBH5KIHPYMAt16mHFK82y5qs+v0tvR3tVlT+yfsVakXW+9b5i/ey+yuTPrp39/A5+n2o41XRXz3fjjO9ojZk1Zzz/FXlGLbLP7V0+n+lBlX0kQ3atyBoz9vhu+4TD545kXK7qcfaZuCp377qZ3vyKUa+p8QQIECBAgAABAgQIECBAgAABAgQ2FXCpbdPGiEWAAAECBAgQIECAAAECBAgQIEBge4HMYcNscaceVrzSLGu+6vO79Ha0V1X5I+tXrBVZ51vvK9bP7qtM/uzaVZ/fwfG1llNNd3P8tj9O9X2tJ2tdYZDNUPX8njpPpgcV9pH1V62z83dc1f6KeP+Cw3uNGZeq3vTOU/Fc9K55xfhMb37F6Iq+WJMAAQIECBAgQIAAAQIECBAgQIDABAGX2iagmpIAAQIECBAgQIAAAQIECBAgQIDAzwhkDhyOIp18UPEKr1Hnqz63S39He1WRP7J2xTqPHkfW+rYXqjJk9lom/6d1WzVVr/eaobV2xqnnszNr7MnRO3YXv1buU30fdVUZVxhUZWn1665/z/Qgax9ZO7vGs2+RtXb+jqvafxw+S2ZcqnrTO0/Vs9G77urxmd78itHqnliPAAECBAgQIECAAAECBAgQIECAwCQBl9omwZqWAAECBAgQIECAAAECBAgQIECAwE8IZA4cjgKdfFAx43VS3Xeoc7SGbJ8i62bXeH32Iut9e1Yrc4y+D3bJn8nxXvvVrplaotkza+y8HyP7eEbtkXWzY6K9jaxTYVCZJ5L5bmMyPcjYR9bNzP/ep8h6p79TInuTw2eljEvEfcaYyudjRr6qOTO9+RWjKmvzECBAgAABAgQIECBAgAABAgQIELhYwKW2ixtgeQIECBAgQIAAAQIECBAgQIAAAQLHC2QOHfYWf/ohxYzVSbXfoc7RGjJ9iqyZmf/T8xZZ89tzWp2l933wGL9j/kymV4OrfDP5KzKPrl+x9sge7P3MaH2961SNn+FaYTAjV5XZCfNkepCxj6ybmf/dPrLezt9xVXuJw2fJK11G1658Pqr214x5Rn0eWX7FaIa7OQkQIECAAAECBAgQIECAAAECBAhcIOBS2wXoliRAgAABAgQIECBAgAABAgQIECBwK4HMocNeiNMPKWasTqr9DnWO1jDap8h6o3P/9ZxF1v32+Rl5et8JO+fPZHs6XGGcyV2ZtzdH5dq9+7BnfG9dPXNXjZ1tWWEwO2OV5a7zZHowah9Zc3Tub86RNXf+jqvaPxw+S+7g0puh+hmp2mPV8/S6vK7/K0bV5uYjQIAAAQIECBAgQIAAAQIECBAgcJGAS20XwVuWAAECBAgQIECAAAECBAgQIECAwK0EMgcPoxB3OKCYcTqp/jvUOVrDaJ9jeeKsAAAgAElEQVQi643O/dczFln32+dn5Im+D57jds+fyfescbVzJnN11p4s1Wv37sXo+J6aonNWjFvpV2GwMm+F725zZHowYh9Zb2Telmtk3Z2/41r1Rf/O4bPULi49OWY8J9F9tHJcj8l7rl8xWtkPaxEgQIAAAQIECBAgQIAAAQIECBCYKOBS20RcUxMgQIAAAQIECBAgQIAAAQIECBD4KYHM4cMI1B0OKGaMTqr/DnWO1jDSp8haI/NGnqvI2t/mmZUpkvs55oT8mYzPOldaZ/LOyBnNM2Ptnr0YHRutJzrf6LgrvSoMrsw/ar7T5zI96LWPrNU7Z9QysvbO33HROlvjOHwW2sklmmXWs9LaQ6v/HvX4lOtXjFb3xHoECBAgQIAAAQIECBAgQIAAAQIEJgm41DYJ1rQECBAgQIAAAQIECBAgQIAAAQIEfk4gc/gwgnWHA4oZo5Pqv0OdozX09imyTu+ckefpOSay/rf5ZuaK1nBK/kzOp8Uq70zWGRmjeWasHd2HPeOi9Xya85QaWx4Zg9XPQ6uWU/+e6UHPPoys0zNfr3dk/Z2/43rr/Taew2eZ3VwieWY+L1X7rWKeiMUvPLsVluYgQIAAAQIECBAgQIAAAQIECBAgsLmAS22bN0g8AgQIECBAgAABAgQIECBAgAABAkcJZA4g/lXoXQ5wZnxOMrhDnaM19PQpskbPfCMvi0iGb/POzhap56T8maxPixXmmZyz8kUyzVo7sg97xkRq2fmZ66n129iMwcpnoaLWXefI9KDnWYus0zNfr2dk/bs/b4/6OHzu8o4urUwzn5fe52vm+JbDL/x340xfcxMgQIAAAQIECBAgQIAAAQIECBDYSMClto2aIQoBAgQIECBAgAABAgQIECBAgACB4wUyBxD/Kv4uBzgzPicZ3KHO0RqifYrMH50r8+KI5Pg2/4p8rdpOy5/J+7SY7Z7JOCtbJNOstVt7sPfvkVp2fuZ66/00PmOw6jmoqHPnOTI9iD5rkTWic41aRjLc/Xl71Mfhc5d3dGllmv3MjD5r1Z9rOfzCfzdWm5qPAAECBAgQIECAAAECBAgQIECAwKYCLrVt2hixCBAgQIAAAQIECBAgQIAAAQIECBwrkDmE+KnoOx3ezNic5HCHOkdriPYpMn90rszLIpLj2/wr8rVqOzF/JvPDY7Z7Jt/MbK1cM9du7cOev7fq+GuuU2qMeGQcnvPfySNiVjkm4x9xj8wfmSdbcyTHzt9x2fqfn+fwWXJXl79yrXhuqvZdZp5de5OpyWcJECBAgAABAgQIECBAgAABAgQIEPgo4FKbjUGAAAECBAgQIECAAAECBAgQIECAQK1A5hDipyR3OryZsTnJ4Q51jtYQ6VNk7sg8FU9uJMu3dVZl/KvOE/NnMj8tZtpn8l2Za+baFc/ac45dfStrjMyVcVjxHERqOHlMxr/1rEXmbs1RZRvJsvN3HIcqgc/z7Lo/XGrzvy44d+ebnQABAgQIECBAgAABAgQIECBAgMBWAi61bdUOYQgQIECAAAECBAgQIECAAAECBAjcRCBzSPSVYNWh51XsGZeTLO5Q52gNrT5F5m3NUblfI3m+rbcy57cMp+bP5H5YzLTPZLsy18y1PXOVAv89V2afPdOc0vN6vfyMGf+/3CPzruxbJM/O33H5Tueft5X9qqo3Os+u+8Olttx3xJ33bHRvG0eAAAECBAgQIECAAAECBAgQIEDgIAGX2g5qlqgECBAgQIAAAQIECBAgQIAAAQIEjhHIHBJ9LfJuhxIzLidZ3KHO0RpOOuz/eNZG63x8doc9eWr+TO7nO3KWfybbrEzPmu9w0H9n35U/MjIOs5+BlQ5XrZXxP+l7bladV/VtdF0On+V2dvmWbfb37Ogeq/7czr2prtV8BAgQIECAAAECBAgQIECAAAECBH5cwKW2H98AyidAgAABAgQIECBAgAABAgQIECAwTSBzGPER6o6HNjMmJ3ncoc7RGr71KTLfFT2O5Pr2krgi73uWU/Nncj8NZvlnss3K9KzZpbb7/LteZp/Nfgam/TDaaOKM/0nfczPq3KiN4SgcPlPt7OJS23+F9/f7wNm/RYaD+SABAgQIECBAgAABAgQIECBAgAABAp8E7vOPX/pLgAABAgQIECBAgAABAgQIECBAgMBeApmDoo9K7nggMWNykscd6hyt4aTD/o/nbLTOXZ7Rk/Nnsj/f9jPeC5lcM/K8frO51Haff9fL7LPXPTF7z+31y6ouTcb/k3lkvit6Fcn1TfWKvHUd/s+ZOHyW3dnFpTaX2ma9D8xLgAABAgQIECBAgAABAgQIECBAYDOB+/zj12aw4hAgQIAAAQIECBAgQIAAAQIECBAgkLgwc6eDxK8bYefDs5Ub9g51jtZw0mH/R89H63x8dofn9OT8mezP53VGDzK5ZuSJvkNnr131jtzZt6rG6DwZi5nPQDT/yeMy9u/PWmSuq57PSLZvfbwq84x9xeGz6s4uLrW51DbjXWBOAgQIECBAgAABAgQIECBAgAABAhsKuNS2YVNEIkCAAAECBAgQIECAAAECBAgQIHAbgdHDonc6SPzazFGPxxwnmdyhztEaTjrs/9hXo3XusidPzp/J/nyvzHgvZHLNyPP+hXj6Qf/dfVf+AMlYzHwGVhpctVbG/vU5j8yz4r3wzTGS79tnr8xdvS84fBbd2eX077rsHt65N9nafJ4AAQIECBAgQIAAAQIECBAgQIAAgf8QcKnNhiBAgAABAgQIECBAgAABAgQIECBAYK5A76HEOx0ifpfttXj9/Ekud6hztIaTDvs/9tdonY/P7rAnT86fyf58N8zoQSbXjDxzv6HWz873f8wzFjOfgfW7Yv2KGfuTvueq6lzfodoVOXz23NnFpTb/S221bwGzESBAgAABAgQIECBAgAABAgQIENhWwKW2bVsjGAECBAgQIECAAAECBAgQIECAAIGbCPQeGL3zpYhei9ctcJLLHeocreHZp8jnd+hpJOe3V5H8uZd0xv658oweZHLNyJNT3u/TfP+nJxmLU78fd9mRGfuTvucq6tylZ5kcHD7rccnsqrmf1Zu5vmYnQIAAAQIECBAgQIAAAQIECBAgsJGAS20bNUMUAgQIECBAgAABAgQIECBAgAABArcViB5MvPuFiKjDp41wks0d6hyt4aTD/o99Nlrn47M77MmT82eyP98RM3qQyTUjz4ovxpX/izi/6PtXDzMeM5+DFfvuyjUy7o/nPPL5Hd4HkZzf+rBD/qo9wuGz5C+6rPy+y+zfX+xNxstnCRAgQIAAAQIECBAgQIAAAQIECBws4FLbwc0TnQABAgQIECBAgAABAgQIECBAgMARAj2HEu90gPhTc3os3j9/ks0d6hyt4aTD/o89Nlrn47M77MmT82eyP98PM3qQyTUjz+wvur/qnVHPr/m2+pfxeJ17Rq9a2Wf//Wkzo7Yq928GMzKPeGfq3KWGkbrfP8Phs+Kvuaz+vsvs3V/rTcbKZwkQIECAAAECBAgQIECAAAECBAgcLuBS2+ENFJ8AAQIECBAgQIAAAQIECBAgQIDA9gLRQ4l3Ojz8rSlRi0+fP8nnDnVmamg9lDv1MlPnDnWcnD+T/bnHZvQgk2tGntbzlP376kP+v+bb6k/G43XuE/der01ljVXuu/9eydRZ6d3q9ey/c/gs/Gsu3+rdca//Wm9mvwPMT4AAAQIECBAgQIAAAQIECBAgQGBjAZfaNm6OaAQIECBAgAABAgQIECBAgAABAgSOF+g5kLjjgcrqBvR4vK99ks8d6szU8Ne+2a2PmTp3qOXk/Jnszz02oweZXDPyVL+HX+dr1TqjntaaJ70/qnqTMZn5LFTVNzrPzAsoFebf6prx3FQbRubbqY5I3r/GZPp9J4d3o19yWX2B257NCvg8AQIECBAgQIAAAQIECBAgQIAAgZ8RcKntZ1qtUAIECBAgQIAAAQIECBAgQIAAAQKLBXoOit75wOwre4/Je7tOMrpDnZkavj1qO/YwU+cO9ZycP5P9ucdm9CCTa0aemV9dVxzy/yXfaO8yJq9rnLb//vKZvTerzHf/rZKp81f2U+s5vZPDe62/tD9mv1Na+6j377/Um14b4wkQIECAAAECBAgQIECAAAECBAjcTMCltps1VDkECBAgQIAAAQIECBAgQIAAAQIEthGIHka882HZ92ZETT418SSnO9SZqeHbQ7hjDzN17lDPyfkz2Z97bEYPMrlm5Jn5pXbFIf9f8u3pXcbldZ3T9uA3o9l7s8p7d/tMnXfZS48ecfj8pP2Sy+x3Ss/7PjL2l3oT8TCGAAECBAgQIECAAAECBAgQIECAwI0FXGq7cXOVRoAAAQIECBAgQIAAAQIECBAg8OMCVx5e7DmIeKdDw60t1+PyPtdJTneoM1PDp32wa/8yde5Q06n5M7lf99eMHmSyzcjTeq+O/r1V56xaWuv+Vc+sTKOGlZ/LuMx+JirrjMzVsqjYB601IjlPcM/UWeHc6zhrPIfPsr/i0qpzx73eyvyr35Wz3hHmJUCAAAECBAgQIECAAAECBAgQIHChgEttF+JbmgABAgQIECBAgAABAgQIECBAgMAUgZ5DgDMOMV69/hTUokl7bN6XnNGrorL+Nc0d6szUcFLvMnXusCdPzZ/J/bq/ZvQgk21GnqveU7Nq+RXfkb5lbGY/FyP1jH5mxf9TgirrR42znpVRv9fPZercua5eGw6fxX7FpVXnjnu9lfmvZ2DHenqfWeMJECBAgAABAgQIECBAgAABAgQI/JCAS20/1GylEiBAgAABAgQIECBAgAABAgQI/IDAyAHA6oN/PRmq1969xT0277WcZHWHOjM1vPZu975l6tyhtlPzZ3LP3l+ZbDvsicj3QKTGWbVE1v5Ww6xMEbMVYzI2s5+LFfU/1mgZVO2B1jo99VZl6lkzOjZT5851Ret/juPwWewXXCI17rjXI7l/9buy9/k3ngABAgQIECBAgAABAgQIECBAgMDmAi61bd4g8QgQIECAAAECBAgQIECAAAECBAiEBXY4/NeTYccDlGHswYE9Pu9LnOR1hzozNTx7d0LPMnXuUN+p+TO5Z++vTLYd9kTr9Rytb1Yt0fU/1TErU8ts5d8zPq85T7Rq1V5ZU2utaM8rM0XX7BmXqXP32jj0CHwe+wv7I1Ljjns9kvvbDtixnvxuNQMBAgQIECBAgAABAgQIECBAgACB2wq41Hbb1iqMAAECBAgQIECAAAECBAgQIEDgpwQyB/+eUNkDgD0Zsmud2tweo/caTzK7Q52ZGqqeqRX7PFPnDnvyxPyZzK97YpZ/Jt+sTJXPQrS+WbVE1/9U86xMlb7ZuTI+J39vPrK3aq/sf2utSB8r80TWGxmTqfOE+qImHD5L3d0lWt+Oez2a/Ve/K6PPvnEECBAgQIAAAQIECBAgQIAAAQIEDhBwqe2AJolIgAABAgQIECBAgAABAgQIECBAoCmQOfj3Ovnoocbe9UfXaUJsPqDXqaI3V5Dcoc5MDQ/zU/Z4ps4dajwxfybzindCJt8Oe+Kvd15PbbNq6cnwXsusTFd8T1T1qZX9FLPWvqiuo7Xer7j+VWe1ect05t8z/b6Tw7vxnV16atuxxz35f/W7cuY7w9wECBAgQIAAAQIECBAgQIAAAQIEFgq41LYQ21IECBAgQIAAAQIECBAgQIAAAQIEpghkDv19CtR7sLF3/d75p6BdNGmv1WvMk9zuUOcdaohs89PrPC1/Ju+q90Em4+7vqZ7aZtXSk+H9GZ6VKfKuWD0m47TqWakyidRa3fvImt/qq85S5fhpnl+ps2XI4bPQnV16atvxme7J/8vfla1n398JECBAgAABAgQIECBAgAABAgQIHCDgUtsBTRKRAAECBAgQIECAAAECBAgQIECAwJ8CmUN/nybuOdjYu3bP3Hdse6/Xq8FJdneoc7SGk/r02F+jdT4+u0Otp+XP5F31Pshk3GFPfPvu6K1rVi29OVb1fbfv3IzTey2zellhFqlzRv7Iut/qm5GnwvLTHL9SZ8uPw2ehu7r01rXjM91bw69+V7aefX8nQIAAAQIECBAgQIAAAQIECBAgcICAS20HNElEAgQIECBAgAABAgQIECBAgAABAn8KZA79fZs4crixd93InHdvda/Zq8dJfneoc7SGk/r02F+jdT4+u0OtJ+XPZF35Lsjk3GFPfPse6a1rVi29OVb2frfv4IzVey2z+pkxi9Q3K3dk7U+1zcqTcfzrs6N17vIdV+XC4bPkXV1669rxue6t4YR3ftXzbB4CBAgQIECAAAECBAgQIECAAAECNxNwqe1mDVUOAQIECBAgQIAAAQIECBAgQIDADwpkD/19I/vrgOPImjsemFy9XUbcnhlP8rtDnaM1nNSnx94arfPx2R1qPSV/Jufre2qFeSbrinwj7+2RmmbVMpLlxO+BkT59+kzG69N8s/raW2+0rll5o+u/1zUrT69fdPxonbt8x0XrbI3j8Fnoji4jNe34XI/Usfr3Uuu583cCBAgQIECAAAECBAgQIECAAAECBEICLrWFmAwiQIAAAQIECBAgQIAAAQIECBAgsLFA9tDft9K+HXAcWW/Hw5JXtHTE7jXnKY6ZOneo8fT8PXv79Foz+R9Oq/ZbNuezpyvyZrOuyLhij8+qI+M7K1OP5xVjM2af8l7tGK1nZs5ohne/mZlm7K3ROld+P8yo+31ODp+V7+YyWs+Oz/VoLSt/L614dq1BgAABAgQIECBAgAABAgQIECBA4AcEXGr7gSYrkQABAgQIECBAgAABAgQIECBA4OYC2UN/f/G8HnIcXWfHg5JXbYlRw2feUyxPr/P0/D37O1PrDvsxk//hNLuGbL7XXs7O+lirIu+KnNE9nqlnVh2ZTCv2bNR29bis23veWf39y6Wnhpn5enJ8qmdmtup99Uu1Vu2903se3UPZvbHb+3i0nl2f59F6Tvtvpuh+NY4AAQIECBAgQIAAAQIECBAgQIDAjQVcartxc5VGgAABAgQIECBAgAABAgQIECDwIwLZQ38zmXY9KDmz5r/mrujV7qZ3qDFbw+49eu7RbJ2Pea6stSL/zBqq8s3M+P6+qsp85b6o2t8zaqjwnZHrqu/E3nUr/N7XXOXZk312pp4sn3o0O1/vvpj5u+ukWr85ZPv9nPcOFq9GFS47mYzWs1MNd+5P5XvNXAQIECBAgAABAgQIECBAgAABAgRuJuBS280aqhwCBAgQIECAAAECBAgQIECAAIEfFBg9xDibatdDkrPr/jZ/ZZ92tq2q86oaT8/fs79PrrUq+9Orer9V5qvO9gvvqKz/LPNsrln7tee9cfXYKsP3Onbp+awcz3qr/GbnrNhnv1Trivf6Y40T+h7ZO1V7YweTbC079jRb0+se2LG+yB41hgABAgQIECBAgAABAgQIECBAgMAPCbjU9kPNVioBAgQIECBAgAABAgQIECBAgMBNBSoP/lUROUD4n5IzerSb8YwaH4or65xRw8r80ed3Rp0rezUrf7aGGblW7Z8Z2bOe0f38HFdZwwz3ynyrbXt7MXt8teVr3orej+arWPsv+9Fcf805O/PoXqquddc6V/f7Du+e6r3x7MHqPVJVx+rcrWe6qq7q93ort78TIECAAAECBAgQIECAAAECBAgQIDAs4FLbMJ0PEiBAgAABAgQIECBAgAABAgQIENhIYMYBwNHydjscOVpH9nOre3KV+8o6Z9R4ev6efXpyrSuzv5r+tedmZ5qx319rm53/296sqGt29oqMj/pn53ysUZW1512yw9gVtj2+2Twz+5jNFun3zPyR9Z9jfqnWTy4r6n9fd5fet/bJSptqk5nZq7O2+rDDvt2h5hEnnyFAgAABAgQIECBAgAABAgQIECBwUwGX2m7aWGURIECAAAECBAgQIECAAAECBAj8mMDMw449lL92SHAX9289qurHznVGatw5/6N3kRoiz+Ed6ty9hkgfsmOq9sMjB8+xbvT04ATjnnrGxK751An2EZlsf3Z2yNb27rdrrdV1fts3u9b/Ke8qk9e1T/KJvBtWjFnRpxP6ssJhRT+tQYAAAQIECBAgQIAAAQIECBAgQOBAAZfaDmyayAQIECBAgAABAgQIECBAgAABAgQ+Clx9YPAXDwNebd56FKp6snOdkRp3zv/oYaSGVq8ff79DnbvXEOnD6JiqffC6/i97jvah95k8wXjG3sr4Vn/2hB58q7miN7vXX1Hj02/nWivr/LRfdq595v6OvC9OtInUtWLMzH17Yl9meqzopzUIECBAgAABAgQIECBAgAABAgQIHCjgUtuBTROZAAECBAgQIECAAAECBAgQIECAwFeBKw4P/vLhvyu8e7Z/VW92rjNS4875H/2M1BDp+x3q3L2GSB96x1T1/9O6v+jZ6/9pfE9PTjDuqafC74o5TujDq0tlT3av/VdqrazzLu/z2SZPp92fgSveidE1Z/boxL7M9Ij2xDgCBAgQIECAAAECBAgQIECAAAECPybgUtuPNVy5BAgQIECAAAECBAgQIECAAAECPyCw8gDhrx/8W2k9snWr+rNznZEad87/6Gukhkj/71Dn7jVE+hAdU9X3v9b7Jc+oe2RcT29OMO6pJ+Kz85hf7MfuNVfuv51rrazz0zO2c+3f3gmzTZ7rnmizy3t0Zo9O7MtMj116LgcBAgQIECBAgAABAgQIECBAgACBzQRcatusIeIQIECAAAECBAgQIECAAAECBAgQKBGYfYjQgb//btNs5+xmqOrTznVGatw5/6PHkRoie+EOde5eQ6QPf42p6nU0x909ow6943r6dIJxTz29VruO37Evs/qwY62v+6Ky7p1rrazz03O1c+3f3gOzTZ7rnmizy7tzZo9O7MtMj116LgcBAgQIECBAgAABAgQIECBAgACBzQRcatusIeIQIECAAAECBAgQIECAAAECBAgQKBWoPkzooN9/tqfat7T5P3JZKrIn9al6Z43Nd4de9VQeqbdnvpGxu+/9kZpWfKandycY99SzwnflGjv0Z7b/DjX+1dPK+neutbLOT5471/6t/7NNnuueaLPyPbjq+Xxf58S+rNqzu/RfDgIECBAgQIAAAQIECBAgQIAAAQIbCLjUtkETRCBAgAABAgQIECBAgAABAgQIECAwXSBzqNDhvuntsQABAgQIECAwWSDzW6g3mt9OvWLGEyBAgAABAgQIECBAgAABAgQIECBAgAABAj8o4FLbDzZdyQQIECBAgAABAgQIECBAgAABAgT+v8DzgLfD1zYFAQIECBAg8EsClZfc/I76pZ2jVgIECBAgQIAAAQIECBAgQIAAAQIECBAgQKBIwKW2IkjTECBAgAABAgQIECBAgAABAgQIECBAgAABAgQIECBAgAABAgQIECBAgAABAgQIECBAgAABAgQIECBAgEBbwKW2tpERBAgQIECAAAECBAgQIECAAAECBAgQIECAAAECBAgQIECAAAECBAgQIECAAAECBAgQIECAAAECBAgQIFAk4FJbEaRpCBAgQIAAAQIECBAgQIAAAQIECBAgQIAAAQIECBAgQIAAAQIECBAgQIAAAQIECBAgQIAAAQIECBAgQKAt4FJb28gIAgQIECBAgAABAgQIECBAgAABAgQIECBAgAABAgQIECBAgAABAgQIECBAgAABAgQIECBAgAABAgQIECgScKmtCNI0BAgQIECAAAECBAgQIECAAAECBAgQIECAAAECBAgQIECAAAECBAgQIECAAAECBAgQIECAAAECBAgQINAWcKmtbWQEAQIECBAgQIAAAQIECBAgQIAAAQIECBAgQIAAAQIECBAgQIAAAQIECBAgQIAAAQIECBAgQIAAAQIECBQJuNRWBGkaAgQIECBAgAABAgQIECBAgAABAgQIECBAgAABAgQIECBAgAABAgQIECBAgAABAgQIECBAgAABAgQIEGgLuNTWNjKCAAECBAgQIECAAAECBAgQIECAAAECBAgQIECAAAECBAgQIECAAAECBAgQIECAAAECBAgQIECAAAECBIoEXGorgjQNAQIECBAgQIAAAQIECBAgQIAAAQIECBAgQIAAAQIECBAgQIAAAQIECBAgQIAAAQIECBAgQIAAAQIECLQFXGprGxlBgAABAgQIECBAgAABAgQIECBAgAABAgQIECBAgAABAgQIECBAgAABAgQIECBAgAABAgQIECBAgAABAkUCLrUVQZqGAAECBAgQIECAAAECBAgQIECAAAECBAgQIECAAAECBAgQIECAAAECBAgQIECAAAECBAgQIECAAAECBNoCLrW1jYwgQIAAAQIECBAgQIAAAQIECBAgQIAAAQIECBAgQIAAAQIECBAgQIAAAQIECBAgQIAAAQIECBAgQIAAgSIBl9qKIE1DgAABAgQIECBAgAABAgQIECBAgAABAgQIECBAgAABAgQIECBAgAABAgQIECBAgAABAgQIECBAgAABAm0Bl9raRkYQIECAAAECBAgQIECAAAECBAgQIECAAAECBAgQIECAAAECBAgQIECAAAECBAgQIECAAAECBAgQIECAQJGAS21FkKYhQIAAAQIECBAgQIAAAQIECBAgQIAAAQIECBAgQIAAAQIECBAgQIAAAQIECBAgQIAAAQIECBAgQIAAgbaAS21tIyMIECBAgAABAgQIECBAgAABAgQIECBAgAABAgQIECBAgAABAgQIECBAgAABAgQIECBAgAABAgQIECBAoEjApbYiSNMQIECAAAECBAgQIECAAAECBAgQIECAAAECBAgQIECAAAECBAgQIECAAAECBAgQIECAAAECBAgQIECAQFvApba2kREECBAgQIAAAQIECBAgQIAAAQIECBAgQIAAAQIECBAgQIAAAQIECBAgQIAAAQIECBAgQIAAAQIECBAgUCTgUlsRpGkIECBAgGLv/KYAACAASURBVAABAgQIECBAgAABAgQIECBAgAABAgQIECBAgAABAgQIECBAgAABAgQIECBAgAABAgQIECBAoC3gUlvbyAgCBAgQIECAAAECBAgQIECAAAECBAgQIECAAAECBAgQIECAAAECBAgQIECAAAECBAgQIECAAAECBAgQKBJwqa0I0jQECBAgQIAAAQIECBAgQIAAAQIECBAgQIAAAQIECBAgQIAAAQIECBAgQIAAAQIECBAgQIAAAQIECBAg0BZwqa1tZAQBAgQIECBAgAABAgQIECBAgAABAgQIECBAgAABAgQIECBAgAABAgQIECBAgAABAgQIECBAgAABAgQIFAm41FYEaRoCBAgQIECAAAECBAgQIECAAAECBAgQIECAAAECBAgQIECAAAECBAgQIECAAAECBAgQIECAAAECBAgQaAu41NY2MoIAAQIECBAgQIAAAQIECBAgQIAAAQIECBAgQIAAAQIECBAgQIAAAQIECBAgQIAAAQIECBAgQIAAAQIEigRcaiuCNA0BAgQIECBAgAABAgQIECBAgAABAgQIECBAgAABAgQIECBAgAABAgQIECBAgAABAgQIECBAgAABAgQItAVcamsbGUGAAAECBAgQIECAAAECBAgQIECAAAECBAgQIECAAAECBAgQIECAAAECBAgQIECAAAECBAgQIECAAAECRQIutRVBmoYAAQIECBAgQIAAAQIECBAgQIAAAQIECBAgQIAAAQIECBAgQIAAAQIECBAgQIAAAQIECBAgQIAAAQIE2gIutbWNjCBAgAABAgQIECBAgAABAgQIECBAgAABAgQIECBAgAABAgQIECBAgAABAgQIECBAgAABAgQIECBAgACBIgGX2oogTUOAAAECBAgQIECAAAECBAgQIECAAAECBAgQIECAAAECBAgQIECAAAECBAgQIECAAAECBAgQIECAAAECbQGX2tpGRhAgQIAAAQIECBAgQIAAAQIECBAgQIAAAQIECBAgQIAAAQIECBAgQIAAAQIECBAgQIAAAQIECBAgQIBAkYBLbUWQpiFAgAABAgQIECBAgAABAgQIECBAgAABAgQIECBAgAABAgQIECBAgAABAgQIECBAgAABAgQIECBAgACBtoBLbW0jIwgQIECAAAECBAgQIECAAAECBAgQIECAAAECBAgQIECAAAECBAgQIECAAAECBAgQIECAAAECBAgQIECgSMCltiJI0xAgQIAAAQIECBAgQIAAAQIECBAgQIAAAQIECBAgQIAAAQIECBAgQIAAAQIECBAgQIAAAQIECBAgQIBAW8CltraREQQIECBAgAABAgQIECBAgAABAgQIECBAgAABAgQIECBAgAABAgQIECBAgAABAgQIECBAgAABAgQIECBQJOBSWxGkaQgQIECAAAECBAgQIECAAAECBAgQIECAAAECBAgQIECAAAECBAgQIECAAAECBAgQIECAAAECBAgQIECgLeBSW9vICAIECBAgQIAAAQIECBAgQIAAAQIECBAgQIAAAQIECBAgQIAAAQIECBAgQIAAAQIECBAgQIAAAQIECBAoEnCprQjSNAQIECBAgAABAgQIECBAgAABAgQIECBAgAABAgQIECBAgAABAgQIECBAgAABAgQIECBAgAABAgQIECDQFnCprW1kBAECBAgQIECAAAECBAgQIECAAAECBAgQIECAAAECBAgQIECAAAECBAgQIECAAAECBAgQIECAAAECBAgUCbjUVgRpGgIECBAgQIAAAQIECBAgQIAAAQIECBAgQIAAAQIECBAgQIAAAQIECBAgQIAAAQIECBAgQIAAAQIECBBoC7jU1jYyggABAgQIECBAgAABAgQIECBAgAABAgQIECBAgAABAgQIECBAgAABAgQIECBAgAABAgQIECBAgAABAgSKBFxqK4I0DQECBAgQIECAAAECBAgQIECAAAECBAgQIECAAAECBAgQIECAAAECBAgQIECAAAECBAgQIECAAAECBAi0BVxqaxsZQYAAAQIECBAgQIAAAQIECBAgQIAAAQIECBAgQIAAAQIECBAgQIAAAQIECBAgQIAAAQIECBAgQIAAAQJFAi61FUGahgABAgQIECBAgAABAgQIECBAgAABAgQIECBAgAABAgQIECBAgAABAgQIECBAgAABAgQIECBAgAABAgTaAi61tY2MIECAAAECBAgQIECAAAECBAgQIECAAAECBAgQIECAAAECBAgQIECAAAECBAgQIECAAAECBAgQIECAAIEiAZfaiiBNQ4AAAQIECBAgQIAAAQIECBAgQIAAAQIECBAgQIAAAQIECBAgQIAAAQIECBAgQIAAAQIECBAgQIAAAQJtAZfa2kZGECBAgAABAgQIECBAgAABAgQIECBAgAABAgQIECBAgAABAgQIECBAgAABAgQIECBAgAABAgQIECBAgECRgEttRZCmIUCAAAECBAgQIECAAAECBAgQIECAAAECBAgQIECAAAECBAgQIECAAAECBAgQIECAAAECBAgQIECAAIG2gEttbSMjCBAgQIAAAQIECBAgQIAAAQIECBAgQIAAAQIECBAgQIAAAQIECBAgQIAAAQIECBAgQIAAAQIECBAgQKBIwKW2IkjTECBAgAABAgQIECBAgAABAgQIECBAgAABAgQIECBAgAABAgQIECBAgAABAgQIECBAgAABAgQIECBAgEBbwKW2tpERBAgQIECAAAECBAgQIECAAAECBAgQIECAAAECBAgQIECAAAECBAgQIECAAAECBAgQIECAAAECBAgQIFAk4FJbEaRpCBAgQIAAAQIECBAgQIAAAQIECBAgQIAAAQIECBAgQIAAAQIECBAgQIAAAQIECBAgQIAAAQIECBAgQKAt4FJb28gIAgQIECBAgAABAgQIECBAgAABAgQIECBAgAABAgQIECBAgAABAgQIECBAgAABAgQIECBAgAABAgQIECgScKmtCNI0BAgQIECAAAECBAgQIECAAAECBAgQIECAAAECBAgQIECAAAECBAgQIECAAAECBAgQIECAAAECBAgQINAWcKmtbWQEAQIECBAgQIAAAQIECBAgQIAAAQIECBAgQIAAAQIECBAgQIAAAQIECBAgQIAAAQIECBAgQIAAAQIECBQJuNRWBGkaAgQIECBAgAABAgQIECBAgAABAgQIECBAgAABAgQIECBAgAABAgQIECBAgAABAgQIECBAgAABAgQIEGgLuNTWNjKCAAECBAgQIECAAAECBAgQIECAAAECBAgQIECAAAECBAgQIECAAAECBAgQIECAAAECBAgQIECAAAECBIoEXGorgjQNAQIECBAgQIAAAQIECBAgQIAAAQIECBAgQIAAAQIECBAgQIAAAQIECBAgQIAAAQIECBAgQIAAAQIECLQFXGprGxlBgAABAgQIECBAgAABAgQIECBAgAABAgQIECBAgAABAgQIECBAgAABAgQIECBAgAABAgQIECBAgAABAkUCLrUVQZqGAAECBAgQIECAAAECBAgQIECAAAECBAgQIECAAAECBAgQIECAAAECBAgQIECAAAECBAgQIECAAAECBNoCLrW1jYwgQIAAAQIECBAgQIAAAQIECBAgQIAAAQIECBAgQIAAAQIECBAgQIAAAQIECBAgQIAAAQIECBAgQIAAgSIBl9qKIE1DgAABAgQIECBAgAABAgQIECBAgAABAgQIECBAgAABAgQIECBAgAABAgQIECBAgAABAgQIECBAgAABAm0Bl9raRkYQIECAAAECBAgQIECAAAECBAgQIECAAAECBAgQIECAAAECBAgQIECAAAECBAgQIECAAAECBAgQIECAQJGAS21FkKYhQIAAAQIECBAgQIAAAQIECBAgQIAAAQIECBAgQIAAAQIECBAgQIAAAQIECBAgQIAAAQIECBAgQIAAgbaAS21tIyMIECBAgAABAgQIECBAgAABAgQIECBAgAABAgQIECBAgAABAgQIECBAgAABAgQIECBAgAABAgQIECBAoEjApbYiSNMQIECAAAECBAgQIECAAAECBAgQIECAAAECBAgQIECAAAECBAgQIECAAAECBAgQIECAAAECBAgQIECAQFvApba2kREECBAgQIAAAQIECBAgQIAAAQIECBAgQIAAAQIECBAgQIAAAQIECBAgQIAAAQIECBAgQIAAAQIECBAgUCTgUlsRpGkIECBAgAABAgQIECBAgAABAgQIECBAgAABAgQIECBAgAABAgQIECBAgAABAgQIECBAgAABAgQIECBAoC3gUlvbyAgCBAgQIECAAAECBAgQIECAAAECBAgQIECAAAECBAgQIECAAAECBAgQIECAAAECBAgQIECAAAECBAgQKBJwqa0I0jQECBAgQIAAAQIECBAgQIAAAQIECBAgQIAAAQIECBAgQIAAAQIECBAgQIAAAQIECBAgQIAAAQIECBAg0BZwqa1tZAQBAgQIECBAgAABAgQIECBAgAABAgQIECBAgAABAgQIECBAgAABAgQIECBAgAABAgQIECBAgAABAgQIFAm41FYEaRoCBAgQIECAAAECBAgQIECAAAECBAgQIECAAAECBAgQIECAAAECBAgQIECAAAECBAgQIECAAAECBAgQaAu41NY2MoIAAQIECBAgQIAAAQIECBAgQIAAAQIECBAgQIAAAQIECBAgQIAAAQIECBAgQIAAAQIECBAgQIAAAQIEigRcaiuCNA0BAgQIECBAgAABAgQIECBAgAABAgQIECBAgAABAgQIECBAgAABAgQIECBAgAABAgQIECBAgAABAgQItAVcamsbGUGAAAECBAgQIECAAAECBAgQIECAAAECBAgQIECAAAECBAgQIECAAAECBAgQIECAAAECBAgQIECAAAECRQIutRVBmoYAAQIECBAgQIAAAQIECBAgQIAAAQIECBAgQIAAAQIECBAgQIAAAQIECBAgQIAAAQIECBAgQIAAAQIE2gIutbWNjCBAgAABAgQIECBAgAABAgQIECBAgAABAgQIECBAgAABAgQIECBAgAABAgQIECBAgAABAgQIECBAgACBIgGX2oogTUOAAAECBAgQIECAAAECBAgQIECAAAECBAgQIECAAAECBAgQIECAAAECBAgQIECAAAECBAgQIECAAAECbQGX2tpGRhAgQIAAAQIECBAgQIAAAQIECBAgQIAAAQIECBAgQIAAAQIECBAgQIAAAQIECBAgQIAAAQIECBAgQIBAkYBLbUWQpiFAgAABAgQIECBAgAABAgQIECBAgAABAgQIECBAgAABAgQIECBAgAABAgQIECBAgAABAgQIECBAgACBtoBLbW0jIwgQIECAAAECBAgQIECAAAECBAgQIECAAAECBAgQIECAAAECBAgQIECAAAECBAgQIECAAAECBAgQIECgSMCltiJI0xAgQIAAAQIECBAgQIAAAQIECBAgQIAAAQIECBAgQIAAAQIECBAgQIAAAQIECBAgQIAAAQIECBAgQIBAW8CltraREQQIECBAgAABAgQIECBAgAABAgQIECBAgAABAgQIECBAgAABAgQIECBAgAABAgQIECBAgAABAgQIECBQJOBSWxGkaQgQIECAAAECBAgQIECAAAECBAgQIECAAAECBAgQIECAAAECBAgQIECAAAECBAgQIECAAAECBAgQIECgLeBSW9vICAIECBAgQIAAAQIECBAgQIAAAQIECBAgQIAAAQIECBAgQIAAAQIECBAgQIAAAQIECBAgQIAAAQIECBAoEnCprQjSNAQIECBAgAABAgQIECBAgAABAgQIEPh5gf/1f/7rXwb/93/7v0P//MYAcITAp+e3J7hnvUfLWAIEWgLeSS0hfydAgAABAgQIECBAgAABAgQIECBAgAABAscLOExwfAsVQIAAAQIECBAgQIAAAQIECBAgQODGAtkDzaM0I5czTso66vLX577VP2KZzXdaL1bm/daPlRle+1u9P6J1VK+b3bNXfD5qNZKN7z//9PhWevWsO9LbT5+5In9mzSuMHm4jmU/K+ro3Ri65z651xH/0GZldS+VzKGu7y6N75yTbtoIRBAgQIECAAAECBAgQIECAAAECBAgQmCLgUtsUVpMSIECAAAECBAgQIECAAAECBAgQIFAicMVh0EfwkcOrJ2Utac7bJH/VP+KZyXhaL1bmveOltozf6r2Z2ddVn814jWRgHFersFrd39HvzHeV0dwjZqNrxTv5eeTds75WHb3ofkUvRvrQ2/uT6pK13d3RPXOSbVvBCAIECBAgQIAAAQIECBAgQIAAAQIECEwRcKltCqtJCRAgQIAAAQIECBAgQIAAAQIECBAoEbjiMOgj+Mjh1ZOyljTnbRKX2sb2zYNx5d6526W2CruR533GMzR7zgqrTEbOcb2M1RV9vjpv7/pXGP3ab4vWpbarevD6FPbum/gTvPZ7/ZlrtJ4renFS1tFnd/Xvu+w+6NnfxhIgQIAAAQIECBAgQIAAAQIECBAgQKBQwKW2QkxTESBAgAABAgQIECBAgAABAgQIECBQLHDFQdtHCSOHbU/KWtym5qWsEc9MxtN6sTLvnS61Vbmt3p+ZvT3y2SqnkbU/febO3pXWo06VGaI9vzpr7/pXGP3ab4urjKN79jmud+9E57+i/tFaZG139Rds2wpGECBAgAABAgQIECBAgAABAgQIECBAYIqAS21TWE1KgAABAgQIECBAgAABAgQIECBAgECJwBUHbR/BRw6vnpS1pDkvk0RqHzEdzRnJMzr3X58brXFl3rtcaqs2G+3djH1UNWfGKOIxe/4qh5XzZEw+5Yz04f1z1Rkifjvk7MlwhdGv/baoNI70NrNeZP7Ic/A6JpOnd63n+NE6ZG2L/4JtW8EIAgQIECBAgAABAgQIECBAgAABAgQITBFwqW0Kq0kJECBAgAABAgQIECBAgAABAgQIEJgiMOPg7ehB1VaBJ2Vt1fLX36N1znKOZI9mjMz1GLOilqrMo1mr1n81Hc3y3peds0X30OxxI0aZ/oyst+pZmm39Ov+ow18Zr+jLrDzPeTmN78rd7L5VUpFzZO+PrjuyVk8XR3PNfhZP/349xfXhfFLWnr1tLAECBAgQIECAAAECBAgQIECAAAECBJICLrUlAX2cAAECBAgQIECAAAECBAgQIECAAIGLBDKHQ2cfXn4nOSlrbzt7alvtXtmHx1xX5e8xftZcmXVk/Vf7nbJ829+VGXufoerxI/2qqv/KtasdR+Ybqb+1zpW9mfEczzCqej9ns1X1qrUnnn/P5J2d9cpso2vPNnn0bTTbjO/21j47KWvWdkXvX71Ps23tFX8nQIAAAQIECBAgQIAAAQIECBAgQIBAQsCltgSejxIgQIAAAQIECBAgQIAAAQIECBAgcLHAyKHQ1QdXn0QnZe1pa09dV9m/19OT+fWzV+aPZp6VMbr+u3V1nr9yPNcayVqds+cZqhzbW/uMunszPOqfkaPSNTrXaO2tz1X5tNb5VmfV+o/5T3iGR5wqjaL7beffFyOGle+Cq9dv9XAk31V7TNZWN8f/fpLteJU+SYAAAQIECBAgQIAAAQIECBAgQIAAgT8FXGqzQQgQIECAAAECBAgQIECAAAECBAgQOFug90DoVYeCH8onZY3sipPr6c3+9Nh5/8zO1mtWnSdyGWbkOXt8pjpr5PmpHnN1f97r2S1Ptfen+TI1tz5btUdb67zXVbVu69l8X2fXnN/2UaVT71690upb1h0y9WZY+V2wc7bsu3ylY/V7uPfZqxjfsxeufM9U1GoOAgQIECBAgAABAgQIECBAgAABAgQIfBBwqc22IECAAAECBAgQIECAAAECBAgQIEDgbIGew6CPSq88EHpS1siu6K3nav/3mk7K38q6Yl+3Mrz7VmZqrZ25EFOZM/LczBjT8pnZm7/q2TXXjB485uyp99O+i17czOTvyVj9zu6pryfnjGf46vV7e7xb3p481fvs1a43x8wsmd8gM/Z4zx7rcTwp68p+f/M+ybZnzxhLgAABAgQIECBAgAABAgQIECBAgACBoIBLbUEowwgQIECAAAECBAgQIECAAAECBAgQ2FSg5zDoo4QrD9uelDXS7t56rvZ/r2kk/1U1tLKu2NetDO++lZl6LsM8c0TzVuaMPDfVY6J1PtddXe/u+a7qx1WX2h719vSkar+c9gxfYZTZi7vl3SVPT47V78iebFXP4egeu2vWq37TvfbhJNvR/eNzBAgQIECAAAECBAgQIECAAAECBAgQ+EPApTbbgwABAgQIECBAgAABAgQIECBAgACBswV6DoM+Kr3yYPBJWVu7oreW1/mu7MF7XSN1XJF/5EJIq4cjf+/xqnQarb+VtzLjiGf2M6363ue/ot4TMmb70PNeafVgdK/31NDTk1be6LqjdbWyVuXr6eEOz9VrhpbRFXmjmWb171lzNMcVv1F6ss12aj3Hd83qvwtanfd3AgQIECBAgAABAgQIECBAgAABAgQITBdwqW06sQUIECBAgAABAgQIECBAgAABAgQIEJgq0HPQ9hHkyoPBJ2VtNa23ltf5ruzBp7pGallZQyvfTllm9Hn0Msx7r5/zrPRqPUfZv7f2xox+jGTuyXn1e3qkvr8+07vvqvZ7JFOk1ornpaqm13kqcu1kFOnFSd9fkWd+dg+fXpEsV7wre3Ktsvq2D++a9crvmx7TZ1+u3gej7ymfI0CAAAECBAgQIECAAAECBAgQIECAwB8CLrXZHgQIECBAgAABAgQIECBAgAABAgQInC3Qeyj0ygOhJ2X9a1f01vE+15U9+FTXSD0ra6i6EFLxpPdYVRntVH+FYdUcPb14rFnVj9H8p+UdrbPic7P3fE8vKvbN7HoqzN/nWG00UkNPxtf5K3rayhvJtiLHI2ckyxW/U3pyrbL61te7Zr3qu7HHc/Wz23q2/Z0AAQIECBAgQIAAAQIECBAgQIAAAQLFAi61FYOajgABAgQIECBAgAABAgQIECBAgACBxQK9B0OvPBh8Uta/2thbx6e5ruzDpzwjNa2qYacLIT1OFT6t9SrWWPzKKlmu5fK+yA5OJ2YuadbAJLOf+Z5eVOyd2fUMEDc/stqoGehtQE++K94HrXwV+ypq1spy1W+UnlwrvbK/kU7K+qj1irw9vX/txxVZo8+ZcQQIECBAgAABAgQIECBAgAABAgQIEBgUcKltEM7HCBAgQIAAAQIECBAgQIAAAQIECBDYRKD3YOiVB0JPyvpXe3vr+DTXlX34lGekphU17HYZpMepwme3+jd57XX/Lw9V9KKi9p7981hvl9wVtffMMXvf9/Qh24PZtfS49oxdadST6zm2J9/7/NmeRvK28q3IkLFaka9l9Oq8Ik/V776Tsl7xPdPT9yue3cjzbQwBAgQIECBAgAABAgQIECBAgAABAgQKBVxqK8Q0FQECBAgQIECAAAECBAgQIECAAAECFwj0Hg698rDtSVm/tbK3hm/zXNmHytpm17HbhZCe/lfY7Fb/Ba+4fy3Z04PHhyv6UFX3ydmrDKLzzNz7PX3I7p+ZdUQtR8atNOrN15Pt09zZnkby7tT3Ea+rjd6NV+T5q689hidlXf0d2eN41bMbeb6NIUCAAAECBAgQIECAAAECBAgQIECAQKGAS22FmKYiQIAAAQIECBAgQIAAAQIECBAgQOACgd4Dolcetj0p67dWfqvh4Xp6fb35H0Yz99NOlwKe+6HHKGvTWis7/wWvq5IlWy7vi+zmdHr+kiYGJpn5/Pf0ILt/ZtYRYBwestKoJ2RPrm/zZnsaybtT30fMrjba7T3eY7jC7q892JN19u+415y9uT7VeLVt5Nk3hgABAgQIECBAgAABAgQIECBAgAABAp0CLrV1ghlOgAABAgQIECBAgAABAgQIECBAgMBmAr2HRK88EHpS1k9tbh1SP72+R829NTw+M2tPtbyveBR7fLIuO9Z/hfnrmj3+M/dmxuEONWTqj3525v7v6UHmOW6tk5k76jg6rpX9dd5VdfRk+qvuFXln7t/enva6rfDp/b2xKtM32x7Dk7Ku+p7s8bv62e19vownQIAAAQIECBAgQIAAAQIECBAgQIBAUsCltiSgjxMgQIAAAQIECBAgQIAAAQIECBAgcLFA70HRKw/bnpT1U1u/5X+a9tb3WOPKfvTU+Nc2n1VDy/uKR6+nx1mXnS5FXGFdsT+zPZhRd88eeq6/Yx0zbF7nbDllTFpzv+aYtU5m3tn2j/lXGUVr6cnTmnOF/U7fX712K3x23GN/7Zsew1V+3/L2ZF31O7Q307farrZtvVv8nQABAgQIECBAgAABAgQIECBAgAABAgMCLrUNoPkIAQIECBAgQIAAAQIECBAgQIAAAQIbCfQeFL3yQOhJWT+1OHJI/fQaH3X31vD4TPW+2vVCV49NxqS1TmbujV5fXVFaJp8m29Wpt5Zd6+hq4MDgWe+BHv+M/az8A5TdH1llFA3Wsjwlb2Y/Ra1ex/W4PD+3KmNPtlWZvhnfNeuM32/vhqc9uyPPmc8QIECAAAECBAgQIECAAAECBAgQIEAgIeBSWwLPRwkQIECAAAECBAgQIECAAAECBAgQ2ECg56DtI+6VB4NPyvre2siFtsdnTq7xWXNvDTP2VdR79SPYY5N51lqHwFfXvcN6PfbPvJkezKz5TrVc5ZTpbY//6DqtNUbnnen9Oncr/+vY2bVE3oc75f3rt8Bsq+hvl7/20aqMu/XsL5O7Zp3x+y36Hhn5XzletTdXvWetQ4AAAQIECBAgQIAAAQIECBAgQIAAgX/++celNtuAAAECBAgQIECAAAECBAgQIECAAIGzBXoO2j4qvfJA6ElZ33dFzyWrk+t81t1bQ+XeilxguOqp7XHJPGs7G5xgX7kfZ9Tbs4+e62f204waVszZcho1oOPT5gAAIABJREFUac37WtuMNUbnXGE+8h0ws57ou3BFT3v8P+WZ6fQtW4/L6vdmT7Yr7F5N75p1Zs9PfXb/H3t3tCO5igMAdP//q1e5UvaWaqsKTIwh6fPcCbYPJt0jYU3knHuWAAECBAgQIECAAAECBAgQIECAAAECCQKG2hIQLUGAAAECBAgQIECAAAECBAgQIECAwEKByEXbI82VF4PvlOvrlvZezD3fuWudvTV/a/es3ooMEFYfvcjejnq0YoyuW22VGa9l8inW7k7RmnavJ3O/e79FoyYR+xkxRtecZfxp3QqjVj2R37075Nvq2+p9j5icuVfmGMmvMq9dz0PrvOz0N2hrb1/3s/Xsa92r+6B3DzxHgAABAgQIECBAgAABAgQIECBAgACBgIChtgCWRwkQIECAAAECBAgQIECAAAECBAgQ2FAgchn0SH/lhdA75fq61dEhq2idq/flW1uvqiPqXXksIyajZy0yyFFZ+8pYEfczz1H/qjqjNe1ezyy3GechYj/iPiPnWb4Z3/8Ro1Y9rT16j9l6/jXejHzf6/mUT0Xcnr9dvtnvnF91bj37uYvjlVxn/f0Z+QbudnZb3yY/J0CAAAECBAgQIECAAAECBAgQIECAQLKAobZkUMsRIECAAAECBAgQIECAAAECBAgQIFAsELkMeqS28mLwnXJ93caRIau71vrevtV1RC5CFx+1f8JFPEbOWmv9kTVXOGXHbLl8ire71RNryt73c73s70LEfqSPsvOd5fpr3dlGrZqihqvz7fndOdJLLadvP494rPrbMJJjpd0n06fmOmPv7352R8+c9wgQIECAAAECBAgQIECAAAECBAgQIDAoYKhtEM5rBAgQIECAAAECBAgQIECAAAECBAhsIhC5aHukvPJi8J1yPbd3ZKDtePeOtX5q6WgdV3ts1LvqOEY8Rs5a9DJ4Vd2r40Tcz1xH/CvrfGJNs/yyz0XEPtpHrbWj680yba3bquP1/eyaRvZ7Zb4tyxU/v4PHHXJs/S34aW+zz0O0fyKuV/9me8/N2Y3ulucJECBAgAABAgQIECBAgAABAgQIECDwH0NtmoAAAQIECBAgQIAAAQIECBAgQIAAgXsLrLy8GpW7U65nbaNDVtFaj3irL0J/289oLaN1jFyGjvbg1ecjFlGH1trR9a7WutP7LZv3XO9gFa1p529ERa9kfh8i9tFeysyzwjXjux81+lXXqN/MPV25DyOx72JxlzyPPXhqrpm/V5zdkdPqHQIECBAgQIAAAQIECBAgQIAAAQIECBhq0wMECBAgQIAAAQIECBAgQIAAAQIECNxcIHLR9ig18/J5lO5OuZ61jQ61He/fsd5PexqtY7TPrlhHe3H0+YhF9KyNXggfreUu70XMz5qi9issnlrXLMvM8xGxj/RSZo6zHHvXnWX0K/4VvxX59lpWPRcxGP09nVlLJN/IOczMsfW34KdYd8o1qw9ae/nLpPXuq/Fq2xm9ZU0CBAgQIECAAAECBAgQIECAAAECBP68gP+p7c+3AAACBAgQIECAAAECBAgQIECAAAECNxeIXAY9Sl15IfROuR5WV4es7lbvr6Mwu5YrwwyVRzjiEDlrd6m/0vqMFTE/34nYr6jp1/flVz53qGumZ9Y5ifRUxDwrv5mGvWvPMvoW/6pddb69jhXPRWpf/Xfgq0ck78g5nGH+1Fyz+uHK+b2T7YzesiYBAgQIECBAgAABAgQIECBAgAABAn9ewFDbn28BAAQIECBAgAABAgQIECBAgAABAgRuLhC5DHqUuvJi8J1yPayuDrX9WuNb263cn19HIbp30V7LsK44yhGH3r1srdm7TkX9K2K0fD7ldBezaG13qWtWn7S8en1a67zmn7Fm7xqz3EbWnWE0+jumx6863xHTyDuRenrX7XHsXSvjuUiNq3N/aq7Rv9U+7fuVgbbo38mr+yCj761BgAABAgQIECBAgAABAgQIECBAgACBNwFDbVqCAAECBAgQIECAAAECBAgQIECAAIF7C0Qu2t6t0pWXV69e0j2to/uzsuZWf8yqJcu6lX/GzyMGPXvZWq9njYy6dl6jZfQp97u4RWu7S10z+6ll1mPUWuM1/6vr9bw/02t07WyjX3lk/A6ozHfUNPJepJ7Wurv2YGaNLYPKn6/2jrpeydfZrewssQgQIECAAAECBAgQIECAAAECBAgQeKiAobaHbqyyCBAgQIAAAQIECBAgQIAAAQIECPwZgejl1TvBXLloe7XOrP85bGR/Vtb9y21WLVnWV/e85/2IQWsfW2u13u/J9wnPtJw+1XgXuyfXNrP3etx+9UDP+2f+V9e5Sy++71eWUasPMoZijhhV+bbqyfp5pJ67fgOv1phlnb3O6jMfdR3N19nN7hzrESBAgAABAgQIECBAgAABAgQIECDwRwUMtf3RjVc2AQIECBAgQIAAAQIECBAgQIAAgccIRC+v3qnw0Yu2GTVmDlpF92hl3S27aC3Heq16Mq1b+V/9eaT+97qvvHs17zu/H3E762z13C4eT65ttnHELvMsXok72yRz/Yo6s4Zijror8s30ba0Vqae11q7fxRk19lrMfG7175+o60i+rRiRNVtrve5VZN2Ze2xtAgQIECBAgAABAgQIECBAgAABAgQIJAoYakvEtBQBAgQIECBAgAABAgQIECBAgAABAgsEIpdBF6R3KeSqy6vZQ1bRPVpVd89mRWs51hz9n452dBipv8f10zM71j9ay5X3RszvYvfk2q7sec+7I3Y962Y+c5c+/FRzxHekzsyBtiP/2flm9kXPWpF6etZ7f2Zkz0bi/Hpndo3Z+faut9o26jqSb+b5jeQ7kmvvvnmOAAECBAgQIECAAAECBAgQIECAAAECiwQMtS2CF5YAAQIECBAgQIAAAQIECBAgQIAAgSSByGXQpJBly6y6vJo91HaARfdpVe09mxut5VjzWz0zrHtqGH1mpPbRWOd7O/fC1dp63h8xv4vZk2vr2dvoMyNe0Rgznr9LP77WHrEeqS9zKCb6O3Yk3xl98WvNiP+V3FZaVNV4xWfk3ZWm0bPw6++zb7U7uyNd4R0CBAgQIECAAAECBAgQIECAAAECBAh8FTDUpjkIECBAgAABAgQIECBAgAABAgQIELi3wFMvBR+7suJicPZl3bO7ovu0ovbekxCt5dtezrLurWPkuZHaR+J8emfnnsiq8dM6I+Z3sXpybZk9MeKUGT9rrbv05VFvxDxa14xv/8x8s/Y/sk6knsi6356N7mFGzOoaM3LuWWOF5WteUddIvs5uTwd4hgABAgQIECBAgAABAgQIECBAgAABAiEBQ20hLg8TIECAAAECBAgQIECAAAECBAgQILCdwMzLq9nF3iHXWf9zWLT2wz5y0Th7r1rrZdQzy7qV+5Wfj9R9Jd77uzv3RGadr2uNmN/F6cm1ZfXDiFFW7Fnr3KE/I+6RemYMxRz7NCvfWT0wY92Iwaf4kX3MyD+Sb3Vu7/U9NdfI35rObkbXW4MAAQIECBAgQIAAAQIECBAgQIAAAQL/J2CoTVMQIECAAAECBAgQIECAAAECBAgQIHBvgchF26PSlReD75DrzEGrO9Tfexqitbz33qzL0b35jz43UvdorF/vrTzHM+r5teaI+V18nlxbRp+M+GTErVhj9x6N2PfWMvO7PyPfij6YESNi8R6/dy8z8o7kWZnXp9qemmvvvwta9V/Zn9bar/txJU5Gz1qDAAECBAgQIECAAAECBAgQIECAAAECEwQMtU1AtSQBAgQIECBAgAABAgQIECBAgAABAoUCkcugR1orL4TunuvMgbbDfvf6o20bree1/2ZbR2vpfT5Sc+usRdb6lF9r/d6adn9uxOkuNtHa7lJXRk9FbV5jtpwia2eu9e7SWjvDcXSNTKPW778Mh+x8R912ei9iEjk/WTVG8svokSt5PzXX3n8XGEi90j3eJUCAAAECBAgQIECAAAECBAgQIECAwE8BQ20ahAABAgQIECBAgAABAgQIECBAgACBewtELtoela68GLx7rhWDVrsbRE5DtJaz/2Zejo7kP/JspObIWYus+5p3JMZIvTu8M2JzF5dobXep62rfRF3OeL0+kfVnrHmHM5xtNPu7n53v1R7e5f2IS3VfRnLrPYez3J+aa8+/C5zdWV1lXQIECBAgQIAAAQIECBAgQIAAAQIECPwjYKhNIxAgQIAAAQIECBAgQIAAAQIECBAgcG+ByEXbo9KVF4N3zjWaW1XXrNyvnhoz3Xav9fCI1ButJ7L2695E4/Ts607PjLjcweSpdV3tnQqXSIxIL0XW3f0MR2ppGc0eipn9bb7a06vfj+xlZV9G8mr12Gzjp+ba+neBszu7s6xPgAABAgQIECBAgAABAgQIECBAgAABQ216gAABAgQIECBAgAABAgQIECBAgACBmwtELtoepa68GLxzrtHcqtpm5X711Jjptnuth0ek3pF6Iuuf+zMSp2dvd3nmqSZPretK31SZROJEz1dk7VeraJwrzj3vRur4lXvFUEzFt7nHbOdnIvtZ9bslktPq8/HUXH/9u8DZ3flEy40AAQIECBAgQIAAAQIECBAgQIAAgQcJ+J/aHrSZSiFAgAABAgQIECBAgAABAgQIECDwJwUiF20PoJUXg3fONZpbZbOt3LOeOjPsdq/xdIjUOlpTJMaZ12isnv3d4ZmoyR08ojWt/n7P7oMRj1GTSKyRXoqsv+sZjtTwzahqKOYwzMh3do+vXD/i85rnSP/31hnJaWYePfk+Nddv39BWvZn70YpV1Y89feAZAgQIECBAgAABAgQIECBAgAABAgQITBAw1DYB1ZIECBAgQIAAAQIECBAgQIAAAQIECBQKRC6DHmllXkSNlrlrrtG8onVffX7lnvXknuG3e42nQ6TWKzVF4py5XYnXs88rn4l63MEiWtPq7/fs/a/0iMQa7aVIjB3PcCT/T0aVA22H39V8Z/f3DutHjCp6MpLP6DnMcn9qrt9+r1Se3zvZZvWTdQgQIECAAAECBAgQIECAAAECBAgQIPAiYKhNOxAgQIAAAQIECBAgQIAAAQIECBAgcG+ByGXQo9KVF4N3zTWa14qOWblvPfVeNdy9vtMgUueVmiJxztyuxOvZ45XPPNHjiTWN9ki1RSTe6LmKxHh1G403av/tvUj+htqy9eesF9nTit8rkXxWn4un5vrp3wWVA21H/DvZzjmZViVAgAABAgQIECBAgAABAgQIECBA4I8LGGr74w2gfAIECBAgQIAAAQIECBAgQIAAAQK3F4hcBj2KXXkxeNdco3mtaJqV+9Zb76jjHWo7DSI1Xq0rEuvM72rM3r2ufu6JFtGanrq3Ry9FLa7+LovEu+IeibPbGY7k/m5UPRQT7aEre1r97cuMF9nTin6M5LN6z56a6/u31NnNPHHWIkCAAAECBAgQIECAAAECBAgQIECAQJeAobYuJg8RIECAAAECBAgQIECAAAECBAgQILCtQOSi7VHEyovBO+b6LafZTjtaXG3yaE1nvNnWV+t6fT9S49W6IrHuaBndl6jHVf9oftHnn1ZPtP7z+ahDxu+xSMyrfRSJtdM5juT9arRiKOZwG813tG/v+F7EqKIXI/lcPYdX9+upub5+T53dq13ifQIECBAgQIAAAQIECBAgQIAAAQIECAwJGGobYvMSAQIECBAgQIAAAQIECBAgQIAAAQLbCEQu2h5Jr7wYvGOuq4bajr3Y0eNqYz+xpleTSH0ZZy0S78wzI+7VPpjxftRiZ4doLau/3TP281wzapGxr5GYV+NFYu10hiN5n0arhmKiv0+v7umv87DSoHVOI3v6utYsr0g+s3JomY18p+6U6/m7pbUXM2tqxa7oxd4+8BwBAgQIECBAgAABAgQIECBAgAABAgQmCBhqm4BqSQIECBAgQIAAAQIECBAgQIAAAQIECgUil0GPtGZeTG2VvVuuqy+f7+bR2r+enz+xpte6I/VlnLVIvDPPjLg9e139zJMsorXY03+7LcMi4l8db/Xv6VM6anSn36cZe/rp+9drNit+65vcm9/7OrPyjeQzK4eW2eh56F13xnMR1/N7s/L8RvJd3Qcz9suaBAgQIECAAAECBAgQIECAAAECBAj8eQFDbX++BQAQIECAAAECBAgQIECAAAECBAgQuLlA5DLoUerKC6G75fotnyqjqMfq/es9Kr11VTn35t3zXG9tmXsViXnWcEfbbP/MPejJLfJMdE/t57+6GRYR/+p4u5zhqNHKoZjDLJpv5Lz2PLs6fk+OUafZvXgXs6hbxjejdz8/PRdxbcWpqCWSb0U+LRM/J0CAAAECBAgQIECAAAECBAgQIECAQLKAobZkUMsRIECAAAECBAgQIECAAAECBAgQIFAsELkMeqS28kLobrmuHmo79mM3k4z27a1pZS+O1tlbW+ZZi8Q867qjbc+eRC12dIjWkNlLPcZVz6x0iMTO6qFIzB32PJrvt77J8mv1ZSTf7JwisVd+o0fynNmLkXyy96zVT+8/f2quvxyqzO9kG+0bzxMgQIAAAQIECBAgQIAAAQIECBAgQKBDwFBbB5JHCBAgQIAAAQIECBAgQIAAAQIECBDYWCByGfQoo+qS6ieynXLdYaDtMNrJJLPNW3Wt7MMrdbbqel07s8ZI3DOHzPhXzDLffYJDtIYn7uPIty/z91dkD7L8IzF3OMMj+b6f9Sy7nm9IJN/svCKxV+7tbnlG8snes56een3mqbl+c6j0vpNttG88T4AAAQIECBAgQIAAAQIECBAgQIAAgQ4BQ20dSB4hQIAAAQIECBAgQIAAAQIECBAgQGBjgchl0KOMyouq72w75brLUNthtJNLVqu3alrZh1dqbNX1unZmjZG4Zw6Z8a+YZb8btdjN4e75Z+3nSodI7Kz+icTc4QyP5Dvr+9fTc5F8s/b0zCsSe+Xe7pZnJJ/sPevpqddnnprrN4dK7zvZRvvG8wQIECBAgAABAgQIECBAgAABAgQIEOgQMNTWgeQRAgQIECBAgAABAgQIECBAgAABAgQ2FohcBj3KqLyo+s62S66/8ljhs4tLZpvvZpxVW2SvsnspEvusNzuHLMcr60QddjK4c+5X9uzq74Ls312Rfcjsn0jc1Wd4JNeVOUfyzdzTo+ZI7LsYVeQZccves+j37Km5fnKotr6TbbRvPE+AAAECBAgQIECAAAECBAgQIECAAIEOAUNtHUgeIUCAAAECBAgQIECAAAECBAgQIEBgY4HIZdCjjOrLqq90u+T6LY9VNlGX1fvYcxwMteWftSf2SU8vfXomarHqbL/nfte8R/fp23urHSLxM3snEve0y4wf2ceRXFfmHMk32zQS+y5GFXlG3LL3LHIWjmefmuu7wwrnO9lG+8bzBAgQIECAAAECBAgQIECAAAECBAgQ6BAw1NaB5BECBAgQIECAAAECBAgQIECAAAECBDYWiFwGPcpYcWH15Nsl192G2g6fXWwyWv2pA23Rfco+a9EeWX3eM3rp2xpRi+y9GKntjjmP1Nl6J+owo48jOWT3TiT2aZmdQ2uPot+61/VW5BrNNzvHJ+9pttVrr0TcZuaRfR7ulOtfP7s9e+8ZAgQIECBAgAABAgQIECBAgAABAgQITBYw1DYZ2PIECBAgQIAAAQIECBAgQIAAAQIECEwWiFwKPlJZedl2h1x3HbhabfMef7RPdvXNOoaRfRo1/JVrJP65zow8sjyvrBO1WO1wt3yv7E1mD8/Yt8heZMePxF55hu+S52kUyXf1nmbH7zmrEZ+qvovktMLs1fWpuVbtddbvhNV90HPWPEOAAAECBAgQIECAAAECBAgQIECAAIGggKG2IJjHCRAgQIAAAQIECBAgQIAAAQIECBDYTCBy0fZIfeWF0B1y3XXoKmqTuZeZJplrbXbU/kknsk8zzlok/uk3I49d9ibqscriLnnO3teoQ+Z37rW2SB4zeiYSf9U5juY4wynSj5F8s3ONxJ7V0y2raI4VeUZyyt6zltf7z5+a66rvy07f42gveJ4AAQIECBAgQIAAAQIECBAgQIAAAQLJAobakkEtR4AAAQIECBAgQIAAAQIECBAgQIBAsUDkou2R2sqLwatz3X3gaoVPT8zentndN+No9nidcXrdonlFcpidSzT37OejFrP25Fddd8gxe1++rRe1mPU7K5LHjJ6JxF91hiM5zjCK9uTqfFfHz/wGzTp37znubPZXcq3a66z+3OFbE/02eZ4AAQIECBAgQIAAAQIECBAgQIAAAQINAUNtWoQAAQIECBAgQIAAAQIECBAgQIAAgXsLRC4FH5WuvBC6Otfdh66iPlf3MxKv1TettVrv3+UUtup8rWNWzZEcznxm5bLDvkU9Ki12zq1676IWV79vv+qL5DKjXyLxK74pn6wiOc4wivbn6nxXx//mFcmrutciua3uMblGT2T/83ey7a/KkwQIECBAgAABAgQIECBAgAABAgQIEOgWMNTWTeVBAgQIECBAgAABAgQIECBAgAABAgS2FIhcBj0KWHkxeGWurdgrXV4bq5XnexNeyTsrVmudKznudOhadWbuTavuaC6rz36rnqs/j3pU9eSueV31Hnk/ajGzZyO5zOqVSA6n96xcPu1nJL/KvL713up8V8fPcKnus13N7n4eIq4zv7O9vyci+e7wremty3MECBAgQIAAAQIECBAgQIAAAQIECBDoFDDU1gnlMQIECBAgQIAAAQIECBAgQIAAAQIENhWIXAY9Slh5IXRVrj1xV7q8tlZPru+tOJL7SJxP/dNaZyS3TY/af1q1ZuxLb+3RXFaf/d66rjwXNZnZm9Fcnr4/O3nskstIHpV9Es1v5nlqfRd2yTWSR4VXJJ/TuCKvM1Y0v8rc3ntOrq1TOP7zO9mOV+lNAgQIECBAgAABAgQIECBAgAABAgQIfBUw1KY5CBAgQIAAAQIECBAgQIAAAQIECBC4t0D0MuhR7YqLwSN5ZuQaibvC5b37Ivm+vhvNPSNOa41oTrufxFa9n/KfZTCSS8Z5etoezdifkb2ZkccuezXiMbNXR/KZtT8jucy0OXtmJK9ZRj19vFO+kVxmmkXyOI1n5pPxt05lfq/57m551XaV65H33Wx7vkeeIUCAAAECBAgQIECAAAECBAgQIECAQFDAUFsQzOMECBAgQIAAAQIECBAgQIAAAQIECGwiMHIR9DX1ykusq3IdiVvp8t5KI/mO7unVWD3HYKVlT36RZ654zXLYMaeI6axnR1yy9igaOyvuLMur60Y9Rr9nvXleyeeIkb1fV/LJzuU0vJLTDKPW3l7Jd4ZhNJ/sHKLxT9/sPH7t22iOcv19Gu7kelRyt3xb3yI/J0CAAAECBAgQIECAAAECBAgQIECAwKCAobZBOK8RIECAAAECBAgQIECAAAECBAgQILBI4Ool0E9pz7rMvCLXzJizXF73IDPf13V7cp8V+8ijJ/6iIxQKm22U6ZKRW2Y+IdjJD4/ajHqMxBuNNZnu8vIjFu9Bs20ycpqRY1ZeGV5ZuUR/D402XHa+GYZnLSO5XY0/EvPM92rs3j28kuO3GLNyv1Ouh012vrNc75Zrb297jgABAgQIECBAgAABAgQIECBAgAABAhcEDLVdwPMqAQIECBAgQIAAAQIECBAgQIAAAQKTBbIvqfamO3KZdWWulbFHbE73yjxf9/pbzrPyuWLU26PZz82yaOV5xWpWzldyatVb/fMrRr8crqx7GDzF+KrDt3644jMrp1+9u1u+rXxWGI32/Z1yfe+RK7m39vCIdWX9M9eeOCPf7YzconFHa5FrW/ov2LYVPEGAAAECBAgQIECAAAECBAgQIECAAIEpAobaprBalAABAgQIECBAgAABAgQIECBAgACBFIEVF22PxEcur67MtTL2iM3ZDJV5vjZg5VDbFZ+UQzO4yG5701vGjLzvuoffzGYY9e7P+3Ns++SuOK3Y793ybeWzwuiOf1v0devvp1ZZt3Jv9Ujr/dbPV9Q9WpNcW7s59u+CY9U72bYVPEGAAAECBAgQIECAAAECBAgQIECAAIEpAobaprBalAABAgQIECBAgAABAgQIECBAgACBFIEVl0GPxEcuBq/MtTL2iM3ZDJV5vjbgzP9x6oxzxSXlsFxcZMe96SlpRt5338tvbjOsevboKWfkU60zTK/234ycWvt8JecZ+bbymRGzZXTHvy16aup9ZpX5e36t3uitp/XcinpHa5NrazfH/l1wrHon27aCJwgQIECAAAECBAgQIECAAAECBAgQIDBFwFDbFFaLEiBAgAABAgQIECBAgAABAgQIECCQIrDiMuiR+MjF4JW5VsYesTmboTLP1wZs5Xw1r9b6KYdh8iJXDUbTy7DLzj0jp1GPiveyvX7lzDK+o1fNKvf3rG63nFv5rDC6498W8e5tv3En+3Y1359YUWer779lK9f2Tv8F27aCJwgQIECAAAECBAgQIECAAAECBAgQIDBFwFDbFFaLEiBAgAABAgQIECBAgAABAgQIECCQIrDiou2R+Mjl1ZW5VsYesTmboTLP1wbszTmaX++6KYdh8iLR2rPSyTDMzj0jpyyf2etk2535/hXDbL8Mt+ycenrwat7ZObfyyY7XY3THvy166xp5rmIPWn0wknfvOxX1vecyWq9c27v6F2zbCp4gQIAAAQIECBAgQIAAAQIECBAgQIDAFAFDbVNYLUqAAAECBAgQIECAAAECBAgQIECAAAECtxc4L3qPXma+PYAC/pTAlcEGZ+RPtYpiCaQLXPn+nMn4DqVviwUJECBAgAABAgQIECBAgAABAgQIECBAgMBsAUNts4WtT4AAAQIECBAgQIAAAQIECBAgQIAAAQIECBAgQIAAAQIECBAgQIAAAQIECBAgQIAAAQIECBAgQIAAAQL/EzDUphkIECBAgAABAgQIECBAgAABAgQIECBAgABwbPS3AAAgAElEQVQBAgQIECBAgAABAgQIECBAgAABAgQIECBAgAABAgQIECBAoEzAUFsZtUAECBAgQIAAAQIECBAgQIAAAQIECBAgQIAAAQIECBAgQIAAAQIECBAgQIAAAQIECBAgQIAAAQIECBAgYKhNDxAgQIAAAQIECBAgQIAAAQIECBAgQIAAAQIECBAgQIAAAQIECBAgQIAAAQIECBAgQIAAAQIECBAgQIBAmYChtjJqgQgQIECAAAECBAgQIECAAAECBAgQIECAAAECBAgQIECAAAECBAgQIECAAAECBAgQIECAAAECBAgQIEDAUJseIECAAAECBAgQIECAAAECBAgQIECAAAECBAgQIECAAAECBAgQIECAAAECBAgQIECAAAECBAgQIECAAIEyAUNtZdQCESBAgAABAgQIECBAgAABAgQIECBAgAABAgQIECBAgAABAgQIECBAgAABAgQIECBAgAABAgQIECBAgIChNj1AgAABAgQIECBAgAABAgQIECBAgAABAgQIECBAgAABAgQIECBAgAABAgQIECBAgAABAgQIECBAgAABAmUChtrKqAUiQIAAAQIECBAgQIAAAQIECBAgQIAAAQIECBAgQIAAAQIECBAgQIAAAQIECBAgQIAAAQIECBAgQIAAAUNteoAAAQIECBAgQIAAAQIECBAgQIAAAQIECBAgQIAAAQIECBAgQIAAAQIECBAgQIAAAQIECBAgQIAAAQIEygQMtZVRC0SAAAECBAgQIECAAAECBAgQIECAAAECBAgQIECAAAECBAgQIECAAAECBAgQIECAAAECBAgQIECAAAEChtr0AAECBAgQIECAAAECBAgQIECAAAECBAgQIECAAAECBAgQIECAAAECBAgQIECAAAECBAgQIECAAAECBAiUCRhqK6MWiAABAgQIECBAgAABAgQIECBAgAABAgQIECBAgAABAgQIECBAgAABAgQIECBAgAABAgQIECBAgAABAgQMtekBAgQIECBAgAABAgQIECBAgAABAgQIECBAgAABAgQIECBAgAABAgQIECBAgAABAgQIECBAgAABAgQIECgTMNRWRi0QAQIECBAgQIAAAQIECBAgQIAAAQIECBAgQIAAAQIECBAgQIAAAQIECBAgQIAAAQIECBAgQIAAAQIECBhq0wMECBAgQIAAAQIECBAgQIAAAQIECBAgQIAAAQIECBAgQIAAAQIECBAgQIAAAQIECBAgQIAAAQIECBAgUCZgqK2MWiACBAgQIECAAAECBAgQIECAAAECBAgQIECAAAECBAgQIECAAAECBAgQIECAAAECBAgQIECAAAECBAgQMNSmBwgQIECAAAECBAgQIECAAAECBAgQIECAAAECBAgQIECAAAECBAgQIECAAAECBAgQIECAAAECBAgQIECgTMBQWxm1QAQIECBAgAABAgQIECBAgAABAgQIECBAgAABAgQIECBAgAABAgQIECBAgAABAgQIECBAgAABAgQIECBgqE0PECBAgAABAgQIECBAgAABAgQIECBAgAABAgQIECBAgAABAgQIECBAgAABAgQIECBAgAABAgQIECBAgECZgKG2MmqBCBAgQIAAAQIECBAgQIAAAQIECBAgQIAAAQIECBAgQIAAAQIECBAgQIAAAQIECBAgQIAAAQIECBAgQMBQmx4gQIAAAQIECBAgQIAAAQIECBAgQIAAAQIECBAgQIAAAQIECBAgQIAAAQIECBAgQIAAAQIECBAgQIAAgTIBQ21l1AIRIECAAAECBAgQIECAAAECBAgQIECAAAECBAgQIECAAAECBAgQIECAAAECBAgQIECAAAECBAgQIECAgKE2PUCAAAECBAgQIECAAAECBAgQIECAAAECBAgQIECAAAECBAgQIECAAAECBAgQIECAAAECBAgQIECAAAECZQKG2sqoBSJAgAABAgQIECBAgAABAgQIECBAgAABAgQIECBAgAABAgQIECBAgAABAgQIECBAgAABAgQIECBAgAABQ216gAABAgQIECBAgAABAgQIECBAgAABAgQIECBAgAABAgQIECBAgAABAgQIECBAgAABAgQIECBAgAABAgTKBAy1lVELRIAAAQIECBAgQIAAAQIECBAgQIAAAQIECBAgQIAAAQIECBAgQIAAAQIECBAgQIAAAQIECBAgQIAAAQKG2vQAAQIECBAgQIAAAQIECBAgQIAAAQIECBAgQIAAAQIECBAgQIAAAQIECBAgQIAAAQIECBAgQIAAAQIECJQJGGoroxaIAAECBAgQIECAAAECBAgQIECAAAECBAgQIECAAAECBAgQIECAAAECBAgQIECAAAECBAgQIECAAAECBAy16QECBAgQIECAAAECBAgQIECAAAECBAgQIECAAAECBAgQIECAAAECBAgQIECAAAECBAgQIECAAAECBAgQKBMw1FZGLRABAgQIECBAgAABAgQIECBAgAABAgQIECBAgAABAgQIECBAgAABAgQIECBAgAABAgQIECBAgAABAgQIGGrTAwQIECBAgAABAgQIECBAgAABAgQIECBAgAABAgQIECBAgAABAgQIECBAgAABAgQIECBAgAABAgQIECBQJmCorYxaIAIECBAgQIAAAQIECBAgQIAAAQIECBAgQIAAAQIECBAgQIAAAQIECBAgQIAAAQIECBAgQIAAAQIECBAw1KYHCBAgQIAAAQIECBAgQIAAAQIECBAgQIAAAQIECBAgQIAAAQIECBAgQIAAAQIECBAgQIAAAQIECBAgQKBMwFBbGbVABAgQIECAAAECBAgQIECAAAECBAgQIECAAAECBAgQIECAAAECBAgQIECAAAECBAgQIECAAAECBAgQIGCoTQ8QIECAAAECBAgQIECAAAECBAgQIECAAAECBAgQIECAAAECBAgQIECAAAECBAgQIECAAAECBAgQIECAQJmAobYyaoEIECBAgAABAgQIECBAgAABAgQIECBAgAABAgQIECBAgAABAgQIECBAgAABAgQIECBAgAABAgQIECBAwFCbHiBAgAABAgQIECBAgAABAgQIECBAgAABAgQIECBAgAABAgQIECBAgAABAgQIECBAgAABAgQIECBAgACBMgFDbWXUAhEgQIAAAQIECBAgQIAAAQIECBAgQIAAAQIECBAgQIAAAQIECBAgQIAAAQIECBAgQIAAAQIECBAgQICAoTY9QIAAAQIECBAgQIAAAQIECBAgQIAAAQIECBAgQIAAAQIECBAgQIAAAQIECBAgQIAAAQIECBAgQIAAAQJlAobayqgFIkCAAAECBAgQIECAAAECBAgQIECAAAECBAgQIECAAAECBAgQIECAAAECBAgQIECAAAECBAgQIECAAAFDbXqAAAECBAgQIECAAAECBAgQIECAAAECBAgQIECAAAECBAgQIECAAAECBAgQIECAAAECBAgQIECAAAECBMoEDLWVUQtEgAABAgQIECBAgAABAgQIECBAgAABAgQIECBAgAABAgQIECBAgAABAgQIECBAgAABAgQIECBAgAABAoba9AABAgQIECBAgAABAgQIECBAgAABAgQIECBAgAABAgQIECBAgAABAgQIECBAgAABAgQIECBAgAABAgQIlAkYaiujFogAAQIECBAgQIAAAQIECBAgQIAAAQIECBAgQIAAAQIECBAgQIAAAQIECBAgQIAAAQIECBAgQIAAAQIEDLXpAQIECBAgQIAAAQIECBAgQIAAAQIECBAgQIAAAQIECBAgQIAAAQIECBAgQIAAAQIECBAgQIAAAQIECBAoEzDUVkYtEAECBAgQIECAAAECBAgQIECAAAECBAgQIECAAAECBAgQIECAAAECBAgQIECAAAECBAgQIECAAAECBAgYatMDBAgQIECAAAECBAgQIECAAAECBAgQIECAAAECBAgQIECAAAECBAgQIECAAAECBAgQIECAAAECBAgQIFAmYKitjFogAgQIECBAgAABAgQIECBAgAABAgQIECBAgAABAgQIECBAgAABAgQIECBAgAABAgQIECBAgAABAgQIEDDUpgcIECBAgAABAgQIECBAgAABAgQIECBAgAABAgQIECBAgAABAgQIECBAgAABAgQIECBAgAABAgQIECBAoEzAUFsZtUAECBAgQIAAAQIECBAgQIAAAQIECBAgQIAAAQIECBAgQIAAAQIECBAgQIAAAQIECBAgQIAAAQIECBAgYKhNDxAgQIAAAQIECBAgQIAAAQIECBAgQIAAAQIECBAgQIAAAQIECBAgQIAAAQIECBAgQIAAAQIECBAgQIBAmYChtjJqgQgQIECAAAECBAgQIECAAAECBAgQIECAAAECBAgQIECAAAECBAgQIECAAAECBAgQIECAAAECBAgQIEDAUJseIECAAAECBAgQIECAAAECBAgQIECAAAECBAgQIECAAAECBAgQIECAAAECBAgQIECAAAECBAgQIECAAIEyAUNtZdQCESBAgAABAgQIECBAgAABAgQIECBAgAABAgQIECBAgAABAgQIECBAgAABAgQIECBAgAABAgQIECBAgIChNj1AgAABAgQIECBAgAABAgQIECBAgAABAgQIECBAgAABAgQIECBAgAABAgQIECBAgAABAgQIECBAgAABAmUChtrKqAUiQIAAAQIECBAgQIAAAQIECBAgQIAAAQIECBAgQIAAAQIECBAgQIAAAQIECBAgQIAAAQIECBAgQIAAAUNteoAAAQIECBAgQIAAAQIECBAgQIAAAQIECBAgQIAAAQIECBAgQIAAAQIECBAgQIAAAQIECBAgQIAAAQIEygQMtZVRC0SAAAECBAgQIECAAAECBAgQIECAAAECBAgQIECAAAECBAgQIECAAAECBAgQIECAAAECBAgQIECAAAEChtr0AAECBAgQIECAAAECBAgQIECAAAECBAgQIECAAAECBAgQIECAAAECBAgQIECAAAECBAgQIECAAAECBAiUCRhqK6MWiAABAgQIECBAgAABAgQIECBAgAABAgQIECBAgAABAgQIECBAgAABAgQIECBAgAABAgQIECBAgAABAgQMtekBAgQIECBAgAABAgQIECBAgAABAgQIECBAgAABAgQIECBAgAABAgQIECBAgAABAgQIECBAgAABAgQIECgTMNRWRi0QAQIECBAgQIAAAQIECBAgQIAAAQIECBAgQIAAAQIECBAgQIAAAQIECBAgQIAAAQIECBAgQIAAAQIECBhq0wMECBAgQIAAAQIECBAgQIAAAQIECBAgQIAAAQIECBAgQIAAAQIECBAgQIAAAQIECBAgQIAAAQIECBAgUCZgqK2MWiACBAgQIECAAAECBAgQIECAAAECBAgQIECAAAECBAgQIECAAAECBAgQIECAAAECBAgQIECAAAECBAgQMNSmBwgQIECAAAECBAgQIECAAAECBAgQIECAAAECBAgQIECAAAECBAgQIECAAAECBAgQIECAAAECBAgQIECgTMBQWxm1QAQIECBAgAABAgQIECBAgAABAgQIECBAgAABAgQIECBAgAABAgQIECBAgAABAgQIECBAgAABAgQIECBgqE0PECBAgAABAgQIECBAgAABAgQIECBAgAABAgQIECBAgAABAgQIECBAgAABAgQIECBAgAABAgQIECBAgECZgKG2MmqBCBAgQIAAAQIECBAgQIAAAQIECBAgQIAAAQIECBAgQIAAAQIECBAgQIAAAQIECBAgQIAAAQIECBAgQMBQmx4gQIAAAQIECBAgQIAAAQIECBAgQIAAAQIECBAgQIAAAQIECBAgQIAAAQIECBAgQIAAAQIECBAgQIAAgTIBQ21l1AIRIECAAAECBAgQIECAAAECBAgQIECAAAECBAgQIECAAAECBAgQIECAAAECBAgQIECAAAECBAgQIECAgKE2PUCAAAECBAgQIECAAAECBAgQIECAAAECBAgQIECAAAECBAgQIECAAAECBAgQIECAAAECBAgQIECAAAECZQKG2sqoBSJAgAABAgQIECBAgAABAgQIECBAgAABAgQIECBAgAABAgQIECBAgAABAgQIECBAgAABAgQIECBAgAABQ216gAABAgQIECBAgAABAgQIECBAgAABAgQIECBAgAABAgQIECBAgAABAgQIECBAgAABAgQIECBAgAABAgTKBAy1lVELRIAAAQIECBAgQIAAAQIECBAgQIAAAQIECBAgQIAAAQIECBAgQIAAAQIECBAgQIAAAQIECBAgQIAAAQKG2vQAAQIECBAgQIAAAQIECBAgQIAAAQIECBAgQIAAAQIECBAgQIAAAQIECBAgQIAAAQIECBAgQIAAAQIECJQJGGoroxaIAAECBAgQIECAAAECBAgQIECAAAECBAgQIECAAAECBAgQIECAAAECBAgQIECAAAECBAgQIECAAAECBAy16QECBAgQIECAAAECBAgQIECAAAECBAgQIECAAAECBAgQIECAAAECBAgQIECAAAECBAgQIECAAAECBAgQKBMw1FZGLRABAgQIECBAgAABAgQIECBAgAABAgQIECBAgAABAgQIECBAgAABAgQIECBAgAABAgQIECBAgAABAgQIGGrTAwQIECBAgAABAgQIECBAgAABAgQIECBAgAABAgQIECBAgAABAgQIECBAgAABAgQIECBAgAABAgQIECBQJmCorYxaIAIECBAgQIAAAQIECBAgQIAAAQIECBAgQIAAAQIECBAgQIAAAQIECBAgQIAAAQIECBAgQIAAAQIECBAw1KYHCBAgQIAAAQIECBAgQIAAAQIECBAgQIAAAQIECBAgQIAAAQIECBAgQIAAAQIECBAgQIAAAQIECBAgQKBMwFBbGbVABAgQIECAAAECBAgQIECAAAECBAgQIECAAAECBAgQIECAAAECBAgQIECAAAECBAgQIECAAAECBAgQIGCoTQ8QIECAAAECBAgQIECAAAECBAgQIECAAAECBAgQIECAAAECBAgQIECAAAECBAgQIECAAAECBAgQIECAQJmAobYyaoEIECBAgAABAgQIECBAgAABAgQIECBAgAABAgQIECBAgAABAgQIECBAgAABAgQIECBAgAABAgQIECBAwFCbHiBAgAABAgQIECBAgAABAgQIECBAgAABAgQIECBAgAABAgQIECBAgAABAgQIECBAgAABAgQIECBAgACBMgFDbWXUAhEgQIAAAQIECBAgQIAAAQIECBAgQIAAAQIECBAgQIAAAQIECBAgQIAAAQIECBAgQIAAAQIECBAgQICAoTY9QIAAAQIECBAgQIAAAQIECBAgQIAAAQIECBAgQIAAAQIECBAgQIAAAQIECBAgQIAAAQIECBAgQIAAAQJlAobayqgFIkCAAAECBAgQIECAAAECBAgQIECAAAECBAgQIECAAAECBAgQIECAAAECBAgQIECAAAECBAgQIECAAAFDbXqAAAECBAgQIECAAAECBAgQIECAAAECBAgQIECAAAECBAgQIECAAAECBAgQIECAAAECBAgQIECAAAECBMoEDLWVUQtEgAABAgQIECBAgAABAgQIECBAgAABAgQIECBAgAABAgQIECBAgAABAgQIECBAgAABAgQIECBAgAABAoba9AABAgQIECBAgAABAgQIECBAgAABAgQIECBAgAABAgQIECBAgAABAgQIECBAgAABAgQIECBAgAABAgQIlAkYaiujFogAAQIECBAgQIAAAQIECBAgQIAAAQIECBAgQIAAAQIECBAgQIAAAQIECBAgQIAAAQIECBAgQIAAAQIEDLXpAQIECBAgQIAAAQIECBAgQIAAAQIECBAgQIAAAQIECBAgQIAAAQIECBAgQIAAAQIECBAgQIAAAQIECBAoEzDUVkYtEAECBAgQIECAAAECBAgQIECAAAECBAgQIECAAAECBAgQIECAAAECBAgQIECAAAECBAgQIECAAAECBAgYatMDBAgQIECAAAECBAgQIECAAAECBAgQIECAAAECBAgQIECAAAECBAgQIECAAAECBAgQIECAAAECBAgQIFAmYKitjFogAgQIECBAgAABAgQIECBAgAABAgQIECBAgAABAgQIECBAgAABAgQIECBAgAABAgQIECBAgAABAgQIEDDUpgcIECBAgAABAgQIECBAgAABAgQIECBAgAABAgQIECBAgAABAgQIECBAgAABAgQIECBAgAABAgQIECBAoEzAUFsZtUAECBAgQIAAAQIECBAgQIAAAQIECBAgQIAAAQIECBAgQIAAAQIECBAgQIAAAQIECBAgQIAAAQIECBAgYKhNDxAgQIAAAQIECBAgQIAAAQIECBAgQIAAAQIECBAgQIAAAQIECBAgQIAAAQIECBAgQIAAAQIECBAgQIBAmYChtjJqgQgQIECAAAECBAgQIECAAAECBAgQIECAAAECBAgQIECAAAECBAgQIECAAAECBAgQIECAAAECBAgQIEDAUJseIECAAAECBAgQIECAAAECBAgQIECAAAECBAgQIECAAAECBAgQIECAAAECBAgQIECAAAECBAgQIECAAIEyAUNtZdQCESBAgAABAgQIECBAgAABAgQIECBAgAABAgQIECBAgAABAgQIECBAgAABAgQIECBAgAABAgQIECBAgIChNj1AgAABAgQIECBAgAABAgQIECBAgAABAgQIECBAgAABAgQIECBAgAABAgQIECBAgAABAgQIECBAgAABAmUChtrKqAUiQIAAAQIECBAgQIAAAQIECBAgQIAAAQIECBAgQIAAAQIECBAgQIAAAQIECBAgQIAAAQIECBAgQIAAAUNteoAAAQIECBAgQIAAAQIECBAgQIAAAQIECBAgQIAAAQIECBAgQIAAAQIECBAgQIAAAQIECBAgQIAAAQIEygQMtZVRC0SAAAECBAgQIECAAAECBAgQIECAAAECBAgQIECAAAECBAgQIECAAAECBAgQIECAAAECBAgQIECAAAEChtr0AAECBAgQIECAAAECBAgQIECAAAECBAgQIECAAAECBAgQIECAAAECBAgQIECAAAECBAgQIECAAAECBAiUCRhqK6MWiAABAgQIECBAgAABAgQIECBAgAABAgQIECBAgAABAgQIECBAgAABAgQIECBAgAABAgQIECBAgAABAgQMtekBAgQIECBAgAABAgQIECBAgAABAgQIECBAgAABAgQIECBAgAABAgQIECBAgAABAgQIECBAgAABAgQIECgTMNRWRi0QAQIECBAgQIAAAQIECBAgQIAAAQIECBAgQIAAAQIECBAgQIAAAQIECBAgQIAAAQIECBAgQIAAAQIECBhq0wMECBAgQIAAAQIECBAgQIAAAQIECBAgQIAAAQIECBAgQIAAAQIECBAgQIAAAQIECBAgQIAAAQIECBAgUCZgqK2MWiACBAgQIECAAAECBAgQIECAAAECBAgQIECAAAECBAgQIECAAAECBAgQIECAAAECBAgQIECAAAECBAgQMNSmBwgQIECAAAECBAgQIECAAAECBAgQIECAAAECBAgQIECAAAECBAgQIECAAAECBAgQIECAAAECBAgQIECgTMBQWxm1QAQIECBAgAABAgQIECBAgAABAgQIECBAgAABAgQIECBAgAABAgQIECBAgAABAgQIECBAgAABAgQIECBgqE0PECBAgAABAgQIECBAgAABAgQIECBAgAABAgQIECBAgAABAgQIECBAgAABAgQIECBAgAABAgQIECBAgECZgKG2MmqBCBAgQIAAAQIECBAgQIAAAQIECBAgQIAAAQIECBAgQIAAAQIECBAgQIAAAQIECBAgQIAAAQIECBAgQMBQmx4gQIAAAQIECBAgQIAAAQIECBAgQIAAAQIECBAgQIAAAQIECBAgQIAAAQIECBAgQIAAAQIECBAgQIAAgTIBQ21l1AIRIECAAAECBAgQIECAAAECBAgQIECAAAECBAgQIECAAAECBAgQIECAAAECBAgQIECAAAECBAgQIECAgKE2PUCAAAECBAgQIECAAAECBAgQIECAAAECBAgQIECAAAECBAgQIECAAAECBAgQIECAAAECBAgQIECAAAECZQKG2sqoBSJAgAABAgQIECBAgAABAgQIECBAgAABAgQIECBAgAABAgQIECBAgAABAgQIECBAgAABAgQIECBAgAABQ216gAABAgQIECBAgAABAgQIECBAgAABAgQIECBAgAABAgQIECBAgAABAgQIECBAgAABAgQIECBAgAABAgTKBAy1lVELRIAAAQIECBAgQIAAAQIECBAgQIAAAQIECBAgQIAAAQIECBAgQIAAAQIECBAgQIAAAQIECBAgQIAAAQKG2vQAAQIECBAgQIAAAQIECBAgQIAAAQIECBAgQIAAAQIECBAgQIAAAQIECBAgQIAAAQIECBAgQIAAAQIECJQJGGoroxaIAAECBAgQIECAAAECBAgQIECAAAECBAgQIECAAAECBAgQIECAAAECBAgQIECAAAECBAgQIECAAAECBAy16QECBAgQIECAAAECBAgQIECAAAECBAgQIECAAAECBAgQIECAAAECBAgQIECAAAECBAgQIECAAAECBAgQKBMw1FZGLRABAgQIECBAgAABAgQIECBAgAABAgQIECBAgAABAgQIECBAgAABAgQIECBAgAABAgQIECBAgAABAgQIGGrTAwQIECBAgAABAgQIECBAgAABAgQIECBAgAABAgQIECBAgAABAgQIECBAgAABAgQIECBAgAABAgQIECBQJmCorYxaIAIECBAgQIAAAQIECBAgQIAAAQIECBAgQIAAAQIECBAgQIAAAQIECBAgQIAAAQIECBAgQIAAAQIECBAw1KYHCBAgQIAAAQIECBAgQIAAAZluecMAACAASURBVAIECBAgQIAAAQIECBAgQIAAAQIECBAgQIAAAQIECBAgQIAAAQIECBAgQKBMwFBbGbVABAgQIECAAAECBAgQIECAAAECBAgQIECAAAECBAgQIECAAAECBAgQIECAAAECBAgQIECAAAECBAgQIGCoTQ8QIECAAAECBAgQIECAAAECBAgQIECAAAECBAgQIECAAAECBAgQIECAAAECBAgQIECAAAECBAgQIECAQJmAobYyaoEIECBAgAABAgQIECBAgAABAgQIECBAgAABAgQIECBAgAABAgQIECBAgAABAgQIECBAgAABAgQIECBAwFCbHiBAgAABAgQIECBAgAABAgQIECBAgAABAgQIECBAgAABAgQIECBAgAABAgQIECBAgAABAgQIECBAgACBMgFDbWXUAhEgQIAAAQIECBAgQIAAAQIECBAgQIAAAQIECBAgQIAAAQIECBAgQIAAAQIECBAgQIAAAQIECBAgQICAoTY9QIAAAQIECBAgQIAAAQIECBAgQIAAAQIECBAgQIAAAQIECBAgQIAAAQIECBAgQIAAAQIECBAgQIAAAQJlAobayqgFIkCAAAECBAgQIECAAAECBAgQIECAAAECBAgQIECAAAECBAgQIECAAAECBAgQIECAAAECBAgQIECAAAFDbXqAAAECBAgQIECAAAECBAgQIECAAAECBAgQIECAAAECBAgQIECAAAECBAgQIECAAAECBAgQIECAAAECBMoEDLWVUQtEgAABAgQIECBAgAABAgQIECBAgAABAgQIECBAgAABAgQIECBAgAABAgQIECBAgAABAgQIECBAgAABAoba9AABAgQIECBAgAABAgQIECBAgAABAgQIECBAgAABAgQIECBAgAABAgQIECBAgAABAgQIECBAgAABAgQIlAkYaiujFogAAQIECBAgQIAAAQIECBAgQIAAAQIECBAgQIAAAQIECBAgQIAAAQIECBAgQIAAAQIECBAgQIAAAQIEDLXpAQIECBAgQIAAAQIECBAgQIAAAQIECBAgQIAAAQIECBAgQIAAAQIECBAgQIAAAQIECBAgQIAAAQIECBAoEzDUVkYtEAECBAgQIECAAAECBAgQIECAAAECBAgQIECAAAECBAgQIECAAAECBAgQIECAAAECBAgQIECAAAECBAgYatMDBAgQIECAAAECBAgQIECAAAECBAgQIECAAAECBAgQIECAAAECBAgQIECAAAECBAgQIECAAAECBAgQIFAmYKitjFogAgQIECBAgAABAgQIECBAgAABAgQIECBAgAABAgQIECBAgAABAgQIECBAgAABAgQIECBAgAABAgQIEDDUpgcIECBAgAABAgQIECBAgAABAgQIECBAgAABAgQIECBAgAABAgQIECBAgAABAgQIECBAgAABAgQIECBAoEzAUFsZtUAECBAgQIAAAQIECBAgQIAAAQIECBAgQIAAAQIECBAgQIAAAQIECBAgQIAAAQIECBAgQIAAAQIECBAgYKhNDxAgQIAAAQIECBAgQIAAAQIECBAgQIAAAQIECBAgQIAAAQIECBAgQIAAAQIECBAgQIAAAQIECBAgQIBAmYChtjJqgQgQIECAAAECBAgQIECAAAECBAgQIECAAAECBAgQIECAAAECBAgQIECAAAECBAgQIECAAAECBAgQIEDAUJseIECAAAECBAgQIECAAAECBAgQIECAAAECBAgQIECAAAECBAgQIECAAAECBAgQIECAAAECBAgQIECAAIEyAUNtZdQCESBAgAABAgQIECBAgAABAgQIECBAgAABAgQIECBAgAABAgQIECBAgAABAgQIECBAgAABAgQIECBAgIChNj1AgAABAgQIECBAgAABAgQIECBAgAABAgQIECBAgAABAgQIECBAgAABAgQIECBAgAABAgQIECBAgAABAmUChtrKqAUiQIAAAQIECBAgQIAAAQIECBAgQIAAAQIECBAgQIAAAQIECBAgQIAAAQIECBAgQIAAAQIECBAgQIAAAUNteoAAAQIECBAgQIAAAQIECBAgQIAAAQIECBAgQIAAAQIECBAgQIAAAQIECBAgQIAAAQIECBAgQIAAAQIEygQMtZVRC0SAAAECBAgQIECAAAECBAgQIECAAAECBAgQIECAAAECBAgQIECAAAECBAgQIECAAAECBAgQIECAAAEChtr0AAECBAgQIECAAAECBAgQIECAAAECBAgQIECAAAECBAgQIECAAAECBAgQIECAAAECBAgQIECAAAECBAiUCRhqK6MWiAABAgQIECBAgAABAgQIECBAgAABAgQIECBAgAABAgQIECBAgAABAgQIECBAgAABAgQIECBAgAABAgQMtekBAgQIECBAgAABAgQIECBAgAABAgQIECBAgAABAgQIECBAgAABAgQIECBAgAABAgQIECBAgAABAgQIECgTMNRWRi0QAQIECBAgQIAAAQIECBAgQIAAAQIECBAgQIAAAQIECBAgQIAAAQIECBAgQIAAAQIECBAgQIAAAQIECBhq0wMECBAgQIAAAQIECBAgQIAAAQIECBAgQIAAAQIECBAgQIAAAQIECBAgQIAAAQIECBAgQIAAAQIECBAgUCZgqK2MWiACBAgQIECAAAECBAgQIECAAAECBAgQIECAAAECBAgQIECAAAECBAgQIECAAAECBAgQIECAAAECBAgQMNSmBwgQIECAAAECBAgQIECAAAECBAgQIECAAAECBAgQIECAAAECBAgQIECAAAECBAgQIECAAAECBAgQIECgTMBQWxm1QAQIECBAgAABAgQIECBAgAABAgQIECBAgAABAgQIECBAgAABAgQIECBAgAABAgQIECBAgAABAgQIECBgqE0PECBAgAABAgQIECBAgAABAgQIECBAgAABAgQIECBAgAABAgQIECBAgAABAgQIECBAgAABAgQIECBAgECZgKG2MmqBCBAgQIAAAQIECBAgQIAAAQIECBAgQIAAAQIECBAgQIAAAQIECBAgQIAAAQIECBAgQIAAAQIECBAgQMBQmx4gQIAAAQIECBAgQIAAAQIECBAgQIAAAQIECBAgQIAAAQIECBAgQIAAAQIECBAgQIAAAQIECBAgQIAAgTIBQ21l1AIRIECAAAECBAgQIECAAAECBAgQIECAAAECBAgQIECAAAECBAgQIECAAAECBAgQIECAAAECBAgQIECAgKE2PUCAAAECBAgQIECAAAECBAgQIECAAAECBAgQIECAAAECBAgQIECAAAECBAgQIECAAAECBAgQIECAAAECZQKG2sqoBSJAgAABAgQIECBAgAABAgQIECBAgAABAgQIECBAgAABAgQIECBAgAABAgQIECBAgAABAgQIECBAgAABQ216gAABAgQIECBAgAABAgQIECBAgAABAgQIECBAgAABAgQIECBAgAABAgQIECBAgAABAgQIECBAgAABAgTKBAy1lVELRIAAAQIECBAgQIAAAQIECBAgQIAAAQIECBAgQIAAAQIECBAgQIAAAQIECBAgQIAAAQIECBAgQIAAAQKG2vQAAQIECBAgQIAAAQIECBAgQIAAAQIECBAgQIAAAQIECBAgQIAAAQIECBAgQIAAAQIECBAgQIAAAQIECJQJGGoroxaIAAECBAgQIECAAAECBAgQIECAAAECBAgQIECAAAECBAgQIECAAAECBAgQIECAAAECBAgQIECAAAECBAy16QECBAgQIECAAAECBAgQIECAAAECBAgQIECAAAECBAgQIECAAAECBAgQIECAAAECBAgQIECAAAECBAgQKBMw1FZGLRABAgQIECBAgAABAgQIECBAgAABAgQIECBAgAABAgQIECBAgAABAgQIECBAgAABAgQIECBAgAABAgQIGGrTAwQIECBAgAABAgQIECBAgAABAgQIECBAgAABAgQIECBAgAABAgQIECBAgAABAgQIECBAgAABAgQIECBQJmCorYxaIAIECBAgQIAAAQIECBAgQIAAAQIECBAgQIAAAQIECBAgQIAAAQIECBAgQIAAAQIECBAgQIAAAQIECBAw1KYHCBAgQIAAAQIECBAgQIAAAQIECBAgQIAAAQIECBAgQIAAAQIECBAgQIAAAQIECBAgQIAAAQIECBAgQKBMwFBbGbVABAgQIECAAAECBAgQIECAAAECBAgQIECAAAECBAgQIECAAAECBAgQIECAAAECBAgQIECAAAECBAgQIGCoTQ8QIECAAAECBAgQIECAAAECBAgQIECAAAECBAgQIECAAAECBAgQIECAAAECBAgQIECAAAECBAgQIECAQJmAobYyaoEIECBAgAABAgQIECBAgAABAgQIECBAgAABAgQIECBAgAABAgQIECBAgAABAgQIECBAgAABAgQIECBAwFCbHiBAgAABAgQIECBAgAABAgQIECBAgAABAgQIECBAgAABAgQIECBAgAABAgQIECBAgAABAgQIECBAgACBMgFDbWXUAhEgQIAAAQIECBAgQIAAAQIECBAgQIAAAQIECBAgQIAAAQIECBAgQIAAAQIECBAgQIAAAQIECBAgQICAoTY9QIAAAQIECBAgQIAAAQIECBAgQIAAAQIECBAgQIAAAQIECBAgQIAAAQIECBAgQIAAAQIECBAgQIAAAQJlAobayqgFIkCAAAECBAgQIECAAAECBAgQIECAAAECBAgQIECAAAECBAgQIECAAAECBAgQIECAAAECBAgQIECAAAFDbXqAAAECBAgQIECAAAECBAgQIECAAAECBAgQIECAAAECBAgQIECAAAECBAgQIECAAAECBAgQIECAAAECBMoEDLWVUQtEgAABAgQIECBAgAABAgQIECBAgAABAgQIECBAgAABAgQIECBAgAABAgQIECBAgAABAgQIECBAgAABAoba9AABAgQIECBAgAABAgQIECBAgAABAgQIECBAgAABAgQIECBAgAABAgQIECBAgAABAgQIECBAgAABAgQIlAkYaiujFogAAQIECBAgQIAAAQIECBAgQIAAAQIECBAgQIAAAQIECBAgQIAAAQIECBAgQIAAAQIECBAgQIAAAQIEDLXpAQIECBAgQIAAAQIECBAgQIAAAQIECBAgQIAAAQIECBAgQIAAAQIECBAgQIAAAQIECBAgQIAAAQIECBAoEzDUVkYtEAECBAgQIECAAAECBAgQIECAAAECBAgQIECAAAECBAgQIECAAAECBAgQIECAAAECBAgQIECAAAECBAgYatMDBAgQIECAAAECBAgQIECAAAECBAgQIECAAAECBAgQIECAAAECBAgQIECAAAECBAgQIECAAAECBAgQIFAmYKitjFogAgQIECBAgAABAgQIECBAgAABAgQIECBAgAABAgQIECBAgAABAgQIECBAgAABAgQIECBAgAABAgQIEDDUpgcIECBAgAABAgQIECBAgAABAgQIECBAgAABAgQIECBAgAABAgQIECBAgAABAgQIECBAgAABAgQIECBAoEzAUFsZtUAECBAgQIAAAQIECBAgQIAAAQIECBAgQIAAAQIECBAgQIAAAQIECBAgQIAAAQIECBAgQIAAAQIECBAgYKhNDxAgQIAAAQIECBAgQIAAAQIECBAgQIAAAQIECBAgQIAAAQIECBAgQIAAAQIECBAgQIAAAQIECBAgQIBAmYChtjJqgQgQIECAAAECBAgQIECAAAECBAgQIECAAAECBAgQIECAAAECBAgQIECAAAECBAgQIECAAAECBAgQIEDAUJseIECAAAECBAgQIECAAAECBAgQIECAAAECBAgQIECAAAECBAgQIECAAAECBAgQIECAAAECBAgQIECAAIEyAUNtZdQCESBAgAABAgQIECBAgAABAgQIECBAgAABAgQIECBAgAABAgQIECBAgAABAgQIECBAgAABAgQIECBAgIChNj1AgAABAgQIECBAgAABAgQIECBAgAABAgQIECBAgAABAgQIECBAgAABAgQIECBAgAABAgQIECBAgAABAmUChtrKqAUiQIAAAQIECBAgQIAAAQIECBAgQIAAAQIECBAgQIAAAQIECBAgQIAAAQIECBAgQIAAAQIECBAgQIAAAUNteoAAAQIECBAgQIAAAQIECBAgQIAAAQIECBAgQIAAAQIECBAgQIAAAQIECBAgQIAAAQIECBAgQIAAAQIEygQMtZVRC0SAAAECBAgQIECAAAECBAgQIECAAAECBAgQIECAAAECBAgQIECAAAECBAgQIECAAAECBAgQIECAAAEChtr0AAECBAgQIECAAAECBAgQIECAAAECBAgQIECAAAECBAgQIECAAAECBAgQIECAAAECBAgQIECAAAECBAiUCRhqK6MWiAABAgQIECBAgAABAgQIECBAgAABAgQIECBAgAABAgQIECBAgAABAgQIECBAgAABAgQIECBAgAABAgQMtekBAgQIECBAgAABAgQIECBAgAABAgQIECBAgAABAgQIECBAgAABAgQIECBAgAABAgQIECBAgAABAgQIECgTMNRWRi0QAQIECBAgQIAAAQIECBAgQIAAAQIECBAgQIAAAQIECBAgQIAAAQIECBAgQIAAAQIECBAgQIAAAQIECBhq0wMECBAgQIAAAQIECBAgQIAAAQIECBAgQIAAAQIECBAgQIAAAQIECBAgQIAAAQIECBAgQIAAAQIECBAgUCZgqK2MWiACBAgQIECAAAECBAgQIECAAAECBAgQIECAAAECBAgQIECAAAECBAgQIECAAAECBAgQIECAAAECBAgQMNSmBwgQIECAAAECBAgQIECAAAECBAgQIECAAAECBAgQIECAAAECBAgQIECAAAECBAgQIECAAAECBAgQIECgTMBQWxm1QAQIECBAgAABAgQIECBAgAABAgQIECBAgAABAgQIECBAgAABAgQIECBAgAABAgQIECBAgAABAgQIECBgqE0PECBAgAABAgQIECBAgAABAgQIECBAgAABAgQIECBAgAABAgQIECBAgAABAgQIECBAgAABAgQIECBAgECZgKG2MmqBCBAgQIAAAQIECBAgQIAAAQIECBAgQIAAAQIECBAgQIAAAQIECBAgQIAAAQIECBAgQIAAAQIECBAgQMBQmx4gQIAAAQIECBAgQIAAAQIECBAgQIAAAQIECBAgQIAAAQIECBAgQIAAAQIECBAgQIAAAQIECBAgQIAAgTIBQ21l1AIRIECAAAECBAgQIECAAAECBAgQIECAAAECBAgQIECAAAECBAgQIECAAAECBAgQIECAAAECBAgQIECAgKE2PUCAAAECBAgQIECAAAECBAgQIECAAAECBAgQIECAAAECBAgQIECAAAECBAgQIECAAAECBAgQIECAAAECZQKG2sqoBSJAgAABAgQIECBAgAABAgQIECBAgAABAgQIECBAgAABAgQIECBAgAABAgQIECBAgAABAgQIECBAgAABQ216gAABAgQIECBAgAABAgQIECBAgAABAgQIECBAgAABAgQIECBAgAABAgT+274dkwAAADAM8++6LnpFwSDsLQECBAgQIECAAAECBAgQIECAwCYgatuoDREgQIAAAQIECBAgQIAAAQIECBAgQIAAAQIECBAgQIAAAQIECBAgQIAAAQIECBAgQIAAAQIECBAgQICAqM0HCBAgQIAAAQIECBAgQIAAAQIECBAgQIAAAQIECBAgQIAAAQIECBAgQIAAAQIECBAgQIAAAQIECBAgQGATELVt1IYIECBAgAABAgQIECBAgAABAgQIECBAgAABAgQIECBAgAABAgQIECBAgAABAgQIECBAgAABAgQIECBAQNTmAwQIECBAgAABAgQIECBAgAABAgQIECBAgAABAgQIECBAgAABAgQIECBAgAABAgQIECBAgAABAgQIECCwCYjaNmpDBAgQIECAAAECBAgQIECAAAECBAgQIECAAAECBAgQIECAAAECBAgQIECAAAECBAgQIECAAAECBAgQICBq8wECBAgQIECAAAECBAgQIECAAAECBAgQIECAAAECBAgQIECAAAECBAgQIECAAAECBAgQIECAAAECBAgQ2AREbRu1IQIECBAgQIAAAQIECBAgQIAAAQIECBAgQIAAAQIECBAgQIAAAQIECBAgQIAAAQIECBAgQIAAAQIECBAQtfkAAQIECBAgQIAAAQIECBAgQIAAAQIECBAgQIAAAQIECBAgQIAAAQIECBAgQIAAAQIECBAgQIAAAQIECGwCoraN2hABAgQIECBAgAABAgQIECBAgAABAgQIECBAgAABAgQIECBAgAABAgQIECBAgAABAgQIECBAgAABAgQIiNp8gAABAgQIECBAgAABAgQIECBAgAABAgQIECBAgAABAgQIECBAgAABAgQIECBAgAABAgQIECBAgAABAgQ2AVHbRm2IAAECBAgQIECAAAECBAgQIECAAAECBAgQIECAAAECBAgQIECAAAECBAgQIECAAAECBAgQIECAAAECBERtPkCAAAECBAgQIECAAAECBAgQIECAAAECBAgQIECAAAECBAgQIECAAAECBAgQIECAAAECBAgQIECAAAECm4CobaM2RIAAAQIECBAgQIAAAQIECBAgQIAAAQIECBAgQIAAAQIECBAgQIAAAQIECBAgQIAAAQIECBAgQIAAAQKiNh8gQIAAAQIECBAgQIAAAQIECBAgQIAAAQIECBAgQIAAAQIECBAgQIAAAQIECBAgQIAAAQIECBAgQIAAgU1A1LZRGyJAgAABAgQIECBAgAABAgQIECBAgAABAgQIECBAgAABAgQIECBAgAABAgQIECBAgAABAgQIECBAgAABUZsPECBAgAABAgQIECBAgAABAgQIECBAgAABAgQIECBAgAABAgQIECBAgAABAgQIECBAgAABAgQIECBAgMAmIGrbqA0RIECAAAECBAgQIECAAAECBAgQIECAAAECBAgQIECAAAECBAgQIECAAAECBAgQIECAAAECBAgQIECAgKjNBwgQIECAAAECBAgQIECAAAECBAgQIECAAAECBAgQIECAAAECBAgQIECAAAECBAgQIECAAAECBAgQIEBgExC1bdSGCBAgQIAAAQIECBAgQIAAAQIECBAgQIAAAQIECBAgQIAAAQIECBAgQIAAAQIECBAgQIAAAQIECBAgQEDU5gMECBAgQIAAAQIECBAgQIAAAQIECBAgQIAAAQIECBAgQIAAAQIECBAgQIAAAQIECBAgQIAAAQIECBAgsAmI2jZqQwQIECBAgAABAgQIECBAgAABAgQIECBAgAABAgQIECBAgAABAgQIECBAgAABAgQIECBAgAABAgQIECAgavMBAgQIECBAgAABAgQIECBAgAABAgQIECBAgAABAgQIECBAgAABAgQIECBAgAABAgQIECBAgAABAgQIENgERG0btSECBAgQIECAAAECBAgQIECAAAECBAgQIECAAAECBAgQIECAAAECBAgQIECAAAECBAgQIECAAAECBAgQELX5AAECBAgQIECAAAECBAgQIECAAAECBAgQIECAAAECBAgQIECAAAECBAgQIECAAAECBAgQIECAAAECBAhsAqK2jdoQAQIECBAgQIAAAQIECBAgQIAAAQIECBAgQIAAAQIECBAgQIAAAQIECBAgQIAAAQIECBAgQIAAAQIECIjafIAAAQIECBAgQIAAAQIECBAgQIAAAQIECBAgQIAAAQIECBAgQIAAAQIECBAgQIAAAQIECBAgQIAAAQIENgFR20ZtiAABAgQIECBAgAABAgQIECBAgAABAgQIECBAgAABAgQIECBAgAABAgQIECBAgAABAgQIECBAgAABAgREbT5AgAABAgQIECBAgAABAgQIECBAgAABAgQIECBAgAABAgQIECBAgAABAgQIECBAgAABAgQIECBAgAABApuAqG2jNkSAAAECBAgQIECAAAECBAgQIECAAAECBAgQIECAAAECBAgQIECAAAECBAgQIECAAAECBAgQIECAAAECojYfIECAAAECBAgQIECAAAECBAgQIECAAAECBAgQIECAAAECBAgQIECAAAECBAgQIECAAAECBAgQIECAAIFNQNS2URsiQIAAAQIECBAgQIAAAQIECBAgQIAAAQIECBAgQIAAAQIECBAgQIAAAQIECBAgQIAAAQIECBAgQIAAAVGbDxAgQIAAAQIECBAgQIAAAQIECBAgQIAAAQIECBAgQIAAAQIECBAgQIAAAQIECBAgQIAAAQIECBAgQIDAJiBq26gNESBAgAABAgQIECBAgAABAgQIECBAgAABAgQIECBAgAABAgQIECBAgAABAgQIECBAgAABAgQIECBAgICozQcIECBAgAABAgQIECBAgAABAgQIECBAgAABAgQIECBAgAABAgQIECBAgAABAgQIECBAgAABAgQIECBAYBMQtW3UhggQIECAAAECBAgQIECAAAECBAgQIECAAAECBAgQIECAAAECBAgQIECAAAECBAgQIECAAAECBAgQIEBA1OYDBAgQIECAAAECBAgQIECAAAECBAgQIECAAAECBAgQIECAAAECBAgQIECAAAECBAgQIECAAAECBAgQILAJiNo2akMECBAgQIAAAQIECBAgQIAAAQIECBAgQIAAAQIECBAgQIAAAQIECBAgQIAAAQIECBAgQIAAAQIECBAgIGrzAQIECBAgQIAAAQIECBAgQIAAAQIECBAgQIAAAQIECBAgQIAAAQIECBAgQIAAAQIECBAgQIAAAQIECBDYBERtG7UhAgQIECBAgAABAgQIECBAgAABAgQIECBAgAABAgQIECBAgAABAgQIECBAgAABAgQIECBAgAABAgQIEBC1+QABAgQIECBAgAABAgQIIAGtgQAAIABJREFUECBAgAABAgQIECBAgAABAgQIECBAgAABAgQIECBAgAABAgQIECBAgAABAgQIbAKito3aEAECBAgQIECAAAECBAgQIECAAAECBAgQIECAAAECBAgQIECAAAECBAgQIECAAAECBAgQIECAAAECBAiI2nyAAAECBAgQIECAAAECBAgQIECAAAECBAgQIECAAAECBAgQIECAAAECBAgQIECAAAECBAgQIECAAAECBDYBUdtGbYgAAQIECBAgQIAAAQIECBAgQIAAAQIECBAgQIAAAQIECBAgQIAAAQIECBAgQIAAAQIECBAgQIAAAQIERG0+QIAAAQIECBAgQIAAAQIECBAgQIAAAQIECBAgQIAAAQIECBAgQIAAAQIECBAgQIAAAQIECBAgQIAAAQKbgKhtozZEgAABAgQIECBAgAABAgQIECBAgAABAgQIECBAgAABAgQIECBAgAABAgQIECBAgAABAgQIECBAgAABAqI2HyBAgAABAgQIECBAgAABAgQIECBAgAABAgQIECBAgAABAgQIECBAgAABAgQIECBAgAABAgQIECBAgACBTUDUtlEbIkCAAAECBAgQIECAAAECBAgQIECAAAECBAgQIECAAAECBAgQIECAAAECBAgQIECAAAECBAgQIECAAAFRmw8QIECAAAECBAgQIECAAAECBAgQIECAAAECBAgQIECAAAECBAgQIECAAAECBAgQIECAAAECBAgQIECAwCYgatuoDREgQIAAAQIECBAgQIAAAQIECBAgQIAAAQIECBAgQIAAAQIECBAgQIAAAQIECBAgQIAAAQIECBAgQICAqM0HCBAgQIAAAQIECBAgQIAAAQIECBAgQIAAAQIECBAgQIAAAQIECBAgQIAAAQIECBAgQIAAAQIECBAgQGATELVt1IYIECBAgAABAgQIECBAgAABAgQIECBAgAABAgQIECBAgAABAgQIECBAgAABAgQIECBAgAABAgQIECBAQNTmAwQIECBAgAABAgQIECBAgAABAgQIECBAgAABAgQIECBAgAABAgQIECBAgAABAgQIECBAgAABAgQIECCwCYjaNmpDBAgQIECAAAECBAgQIECAAAECBAgQIECAAAECBAgQIECAAAECBAgQIECAAAECBAgQIECAAAECBAgQICBq8wECBAgQIECAAAECBAgQIECAAAECBAgQIECAAAECBAgQIECAAAECBAgQIECAAAECBAgQIECAAAECBAgQ2AREbRu1IQIECBAgQIAAAQIECBAgQIAAAQIECBAgQIAAAQIECBAgQIAAAQIECBAgQIAAAQIECBAgQIAAAQIECBAQtfkAAQIECBAgQIAAAQIECBAgQIAAAQIECBAgQIAAAQIECBAgQIAAAQIECBAgQIAAAQIECBAgQIAAAQIECGwCoraN2hABAgQIECBAgAABAgQIECBAgAABAgQIECBAgAABAgQIECBAgAABAgQIECBAgAABAgQIECBAgAABAgQIiNp8gAABAgQIECBAgAABAgQIECBAgAABAgQIECBAgAABAgQIECBAgAABAgQIECBAgAABAgQIECBAgAABAgQ2AVHbRm2IAAECBAgQIECAAAECBAgQIECAAAECBAgQIECAAAECBAgQIECAAAECBAgQIECAAAECBAgQIECAAAECBERtPkCAAAECBAgQIECAAAECBAgQIECAAAECBAgQIECAAAECBAgQIECAAAECBAgQIECAAAECBAgQIECAAAECm4CobaM2RIAAAQIECBAgQIAAAQIECBAgQIAAAQIECBAgQIAAAQIECBAgQIAAAQIECBAgQIAAAQIECBAgQIAAAQKiNh8gQIAAAQIECBAgQIAAAQIECBAgQIAAAQIECBAgQIAAAQIECBAgQIAAAQIECBAgQIAAAQIECBAgQIAAgU1A1LZRGyJAgAABAgQIECBAgAABAgQIECBAgAABAgQIECBAgAABAgQIECBAgAABAgQIECBAgAABAgQIECBAgAABUZsPECBAgAABAgQIECBAgAABAgQIECBAgAABAgQIECBAgAABAgQIECBAgAABAgQIECBAgAABAgQIECBAgMAmIGrbqA0RIECAAAECBAgQIECAAAECBAgQIECAAAECBAgQIECAAAECBAgQIECAAAECBAgQIECAAAECBAgQIECAgKjNBwgQIECAAAECBAgQIECAAAECBAgQIECAAAECBAgQIECAAAECBAgQIECAAAECBAgQIECAAAECBAgQIEBgExC1bdSGCBAgQIAAAQIECBAgQIAAAQIECBAgQIAAAQIECBAgQIAAAQIECBAgQIAAAQIECBAgQIAAAQIECBAgQEDU5gMECBAgQIAAAQIECBAgQIAAAQIECBAgQIAAAQIECBAgQIAAAQIECBAgQIAAAQIECBAgQIAAAQIECBAgsAmI2jZqQwQIECBAgAABAgQIECBAgAABAgQIECBAgAABAgQIECBAgAABAgQIECBAgAABAgQIECBAgAABAgQIECAgavMBAgQIECBAgAABAgQIECBAgAABAgQIECBAgAABAgQIECBAgAABAgQIECBAgAABAgQIECBAgAABAgQIENgERG0btSECBAgQIECAAAECBAgQIECAAAECBAgQIECAAAECBAgQIECAAAECBAgQIECAAAECBAgQIECAAAECBAgQELX5AAECBAgQIECAAAECBAgQIECAAAECBAgQIECAAAECBAgQIECAAAECBAgQIECAAAECBAgQIECAAAECBAhsAqK2jdoQAQIECBAgQIAAAQIECBAgQIAAAQIECBAgQIAAAQIECBAgQIAAAQIECBAgQIAAAQIECBAgQIAAAQIECIjafIAAAQIECBAgQIAAAQIECBAgQIAAAQIECBAgQIAAAQIECBAgQIAAAQIECBAgQIAAAQIECBAgQIAAAQIENgFR20ZtiAABAgQIECBAgAABAgQIECBAgAABAgQIECBAgAABAgQIECBAgAABAgQIECBAgAABAgQIECBAgAABAgREbT5AgAABAgQIECBAgAABAgQIECBAgAABAgQIECBAgAABAgQIECBAgAABAgQIECBAgAABAgQIECBAgAABApuAqG2jNkSAAAECBAgQIECAAAECBAgQIECAAAECBAgQIECAAAECBAgQIECAAAECBAgQIECAAAECBAgQIECAAAECojYfIECAAAECBAgQIECAAAECBAgQIECAAAECBAgQIECAAAECBAgQIECAAAECBAgQIECAAAECBAgQIECAAIFNQNS2URsiQIAAAQIECBAgQIAAAQIECBAgQIAAAQIECBAgQIAAAQIECBAgQIAAAQIECBAgQIAAAQIECBAgQIAAAVGbDxAgQIAAAQIECBAgQIAAAQIECBAgQIAAAQIECBAgQIAAAQIECBAgQIAAAQIECBAgQIAAAQIECBAgQIDAJiBq26gNESBAgAABAgQIECBAgAABAgQIECBAgAABAgQIECBAgAABAgQIECBAgAABAgQIECBAgAABAgQIECBAgICozQcIECBAgAABAgQIECBAgAABAgQIECBAgAABAgQIECBAgAABAgQIECBAgAABAgQIECBAgAABAgQIECBAYBMQtW3UhggQIECAAAECBAgQIECAAAECBAgQIECAAAECBAgQIECAAAECBAgQIECAAAECBAgQIECAAAECBAgQIEBA1OYDBAgQIECAAAECBAgQIECAAAECBAgQIECAAAECBAgQIECAAAECBAgQIECAAAECBAgQIECAAAECBAgQILAJiNo2akMECBAgQIAAAQIECBAgQIAAAQIECBAgQIAAAQIECBAgQIAAAQIECBAgQIAAAQIECBAgQIAAAQIECBAgIGrzAQIECBAgQIAAAQIECBAgQIAAAQIECBAgQIAAAQIECBAgQIAAAQIECBAgQIAAAQIECBAgQIAAAQIECBDYBERtG7UhAgQIECBAgAABAgQIECBAgAABAgQIECBAgAABAgQIECBAgAABAgQIECBAgAABAgQIECBAgAABAgQIEBC1+QABAgQIECBAgAABAgQIECBAgAABAgQIECBAgAABAgQIECBAgAABAgQIECBAgAABAgQIECBAgAABAgQIbAKito3aEAECBAgQIECAAAECBAgQIECAAAECBAgQIECAAAECBAgQIECAAAECBAgQIECAAAECBAgQIECAAAECBAiI2nyAAAECBAgQIECAAAECBAgQIECAAAECBAgQIECAAAECBAgQIECAAAECBAgQIECAAAECBAgQIECAAAECBDYBUdtGbYgAAQIECBAgQIAAAQIECBAgQIAAAQIECBAgQIAAAQIECBAgQIAAAQIECBAgQIAAAQIECBAgQIAAAQIERG0+QIAAAQIECBAgQIAAAQIECBAgQIAAAQIECBAgQIAAAQIECBAgQIAAAQIECBAgQIAAAQIECBAgQIAAAQKbgKhtozZEgAABAgQIECBAgAABAgQIECBAgAABAgQIECBAgAABAgQIECBAgAABAgQIECBAgAABAgQIECBAgAABAqI2HyBAgAABAgQIECBAgAABAgQIECBAgAABAgQIECBAgAABAgQIECBAgAABAgQIECBAgAABAgQIECBAgACBTUDUtlEbIkCAAAECBAgQIECAAAECBAgQIECAAAECBAgQIECAAAECBAgQIECAAAECBAgQIECAAAECBAgQIECAAAFRmw8QIECAAAECBAgQIECAAAECBAgQIECAAAECBAgQIECAAAECBAgQIECAAAECBAgQIECAAAECBAgQIECAwCYgatuoDREgQIAAAQIECBAgQIAAAQIECBAgQIAAAQIECBAgQIAAAQIECBAgQIAAAQIECBAgQIAAAQIECBAgQICAqM0HCBAgQIAAAQIECBAgQIAAAQIECBAgQIAAAQIECBAgQIAAAQIECBAgQIAAAQIECBAgQIAAAQIECBAgQGATELVt1IYIECBAgAABAgQIECBAgAABAgQIECBAgAABAgQIECBAgAABAgQIECBAgAABAgQIECBAgAABAgQIECBAQNTmAwQIECBAgAABAgQIECBAgAABAgQIECBAgAABAgQIECBAgAABAgQIECBAgAABAgQIECBAgAABAgQIECCwCYjaNmpDBAgQIECAAAECBAgQIECAAAECBAgQIECAAAECBAgQIECAAAECBAgQIECAAAECBAgQIECAAAECBAgQICBq8wECBAgQIECAAAECBAgQIECAAAECBAgQIECAAAECBAgQIECAAAECBAgQIECAAAECBAgQIECAAAECBAgQ2AREbRu1IQIECBAgQIAAAQIECBAgQIAAAQIECBAgQIAAAQIECBAgQIAAAQIECBAgQIAAAQIECBAgQIAAAQIECBAQtfkAAQIECBAgQIAAAQIECBAgQIAAAQIECBAgQIAAAQIECBAgQIAAAQIECBAgQIAAAQIECBAgQIAAAQIECGwCoraN2hABAgQIECBAgAABAgQIECBAgAABAgQIECBAgAABAgQIECBAgAABAgQIECBAgAABAgQIECBAgAABAgQIiNp8gAABAgQIECBAgAABAgQIECBAgAABAgQIECBAgAABAgQIECBAgAABAgQIECBAgAABAgQIECBAgAABAgQ2AVHbRm2IAAECBAgQIECAAAECBAgQIECAAAECBAgQIECAAAECBAgQIECAAAECBAgQIECAAAECBAgQIECAAAECBERtPkCAAAECBAgQIECAAAECBAgQIECAAAECBAgQIECAAAECBAgQIECAAAECBAgQIECAAAECBAgQIECAAAECm4CobaM2RIAAAQIECBAgQIAAAQIECBAgQIAAAQIECBAgQIAAAQIECBAgQIAAAQIECBAgQIAAAQIECBAgQIAAAQKiNh8gQIAAAQIECBAgQIAAAQIECBAgQIAAAQIECBAgQIAAAQIECBAgQIAAAQIECBAgQIAAAQIECBAgQIAAgU1A1LZRGyJAgAABAgQIECBAgAABAgQIECBAgAABAgQIECBAgAABAgQIECBAgAABAgQIECBAgAABAgQIECBAgAABUZsPECBAgAABAgQIECBAgAABAgQIECBAgAABAgQIECBAgAABAgQIECBAgAABAgQIECBAgAABAgQIECBAgMAmIGrbqA0RIECAAAECBAgQIECAAAECBAgQIECAAAECBAgQIECAAAECBAgQIECAAAECBAgQIECAAAECBAgQIECAgKjNBwgQIECAAAECBAgQIECAAAECBAgQIECAAAECBAgQIECAAAECBAgQIECAAAECBAgQIECAAAECBAgQIEBgExC1bdSGCBAgQIAAAQIECBAgQIAAAQIECBAgQIAAAQIECBAgQIAAAQIECBAgQIAAAQIECBAgQIAAAQIECBAgQEDU5gMECBAgQIAAAQIECBAgQIAAAQIECBAgQIAAAQIECBAgQIAAAQIECBAgQIAAAQIECBAgQIAAAQIECBAgsAmI2jZqQwQIECBAgAABAgQIECBAgAABAgQIECBAgAABAgQIECBAgAABAgQIECBAgAABAgQIECBAgAABAgQIECAgavMBAgQIECBAgAABAgQIECBAgAABAgQIECBAgAABAgQIECBAgAABAgQIECBAgAABAgQIECBAgAABAgQIENgERG0btSECBAgQIECAAAECBAgQIECAAAECBAgQIECAAAECBAgQIECAAAECBAgQIECAAAECBAgQIECAAAECBAgQELX5AAECBAgQIECAAAECBAgQIECAAAECBAgQIECAAAECBAgQIECAAAECBAgQIECAAAECBAgQIECAAAECBAhsAqK2jdoQAQIECBAgQIAAAQIECBAgQIAAAQIECBAgQIAAAQIECBAgQIAAAQIECBAgQIAAAQIECBAgQIAAAQIECIjafIAAAQIECBAgQIAAAQIECBAgQIAAAQIECBAgQIAAAQIECBAgQIAAAQIECBAgQIAAAQIECBAgQIAAAQIENgFR20ZtiAABAgQIECBAgAABAgQIECBAgAABAgQIECBAgAABAgQIECBAgAABAgQIECBAgAABAgQIECBAgAABAgREbT5AgAABAgQIECBAgAABAgQIECBAgAABAgQIECBAgAABAgQIECBAgAABAgQIECBAgAABAgQIECBAgAABApuAqG2jNkSAAAECBAgQIECAAAECBAgQIECAAAECBAgQIECAAAECBAgQIECAAAECBAgQIECAAAECBAgQIECAAAECojYfIECAAAECBAgQIECAAAECBAgQIECAAAECBAgQIECAAAECBAgQIECAAAECBAgQIECAAAECBAgQIECAAIFNQNS2URsiQIAAAQIECBAgQIAAAQIECBAgQIAAAQIECBAgQIAAAQIECBAgQIAAAQIECBAgQIAAAQIECBAgQIAAAVGbDxAgQIAAAQIECBAgQIAAAQIECBAgQIAAAQIECBAgQIAAAQIECBAgQIAAAQIECBAgQIAAAQIECBAgQIDAJiBq26gNESBAgAABAgQIECBAgAABAgQIECBAgAABAgQIECBAgAABAgQIECBAgAABAgQIECBAgAABAgQIECBAgICozQcIECBAgAABAgQIECBAgAABAgQIECBAgAABAgQIECBAgAABAgQIECBAgAABAgQIECBAgAABAgQIECBAYBMQtW3UhggQIECAAAECBAgQIECAAAECBAgQIECAAAECBAgQIECAAAECBAgQIECAAAECBAgQIECAAAECBAgQIEBA1OYDBAgQIECAAAECBAgQIECAAAECBAgQIECAAAECBAgQIECAAAECBAgQIECAAAECBAgQIECAAAECBAgQILAJiNo2akMECBAgQIAAAQIECBAgQIAAAQIECBAgQIAAAQIECBAgQIAAAQIECBAgQIAAAQIECBAgQIAAAQIECBAgIGrzAQIECBAgQIAAAQIECBAgQIAAAQIECBAgQIAAAQIECBAgQIAAAQIECBAgQIAAAQIECBAgQIAAAQIECBDYBERtG7UhAgQIECBAgAABAgQIECBAgAABAgQIECBAgAABAgQIECBAgAABAgQIECBAgAABAgQIECBAgAABAgQIEBC1+QABAgQIECBAgAABAgQIECBAgAABAgQIECBAgAABAgQIECBAgAABAgQIECBAgAABAgQIECBAgAABAgQIbAKito3aEAECBAgQIECAAAECBAgQIECAAAECBAgQIECAAAECBAgQIECAAAECBAgQIECAAAECBAgQIECAAAECBAiI2nyAAAECBAgQIECAAAECBAgQIECAAAECBAgQIECAAAECBAgQIECAAAECBAgQIECAAAECBAgQIECAAAECBDYBUdtGbYgAAQIECBAgQIAAAQIECBAgQIAAAQIECBAgQIAAAQIECBAgQIAAAQIECBAgQIAAAQIECBAgQIAAAQIERG0+QIAAAQIECBAgQIAAAQIECBAgQIAAAQIECBAgQIAAAQIECBAgQIAAAQIECBAgQIAAAQIECBAgQIAAAQKbgKhtozZEgAABAgQIECBAgAABAgQIECBAgAABAgQIECBAgAABAgQIECBAgAABAgQIECBAgAABAgQIECBAgAABAqI2HyBAgAABAgQIECBAgAABAgQIECBAgAABAgQIECBAgAABAgQIECBAgAABAgQIECBAgAABAgQIECBAgACBTUDUtlEbIkCAAAECBAgQIECAAAECBAgQIECAAAECBAgQIECAAAECBAgQIECAAAECBAgQIECAAAECBAgQIECAAAFRmw8QIECAAAECBAgQIECAAAECBAgQIECAAAECBAgQIECAAAECBAgQIECAAAECBAgQIECAAAECBAgQIECAwCYgatuoDREgQIAAAQIECBAgQIAAAQIECBAgQIAAAQIECBAgQIAAAQIECBAgQIAAAQIECBAgQIAAAQIECBAgQICAqM0HCBAgQIAAAQIECBAgQIAAAQIECBAgQIAAAQIECBAgQIAAAQIECBAgQIAAAQIECBAgQIAAAQIECBAgQGATELVt1IYIECBAgAABAgQIECBAgAABAgQIECBAgAABAgQIECBAgAABAgQIECBAgAABAgQIECBAgAABAgQIECBAQNTmAwQIECBAgAABAgQIECBAgAABAgQIECBAgAABAgQIECBAgAABAgQIECBAgAABAgQIECBAgAABAgQIECCwCYjaNmpDBAgQIECAAAECBAgQIECAAAECBAgQIECAAAECBAgQIECAAAECBAgQIECAAAECBAgQIECAAAECBAgQICBq8wECBAgQIECAAAECBAgQIECAAAECBAgQIECAAAECBAgQIECAAAECBAgQIECAAAECBAgQIECAAAECBAgQ2AREbRu1IQIECBAgQIAAAQIECBAgQIAAAQIECBAgQIAAAQIECBAgQIAAAQIECBAgQIAAAQIECBAgQIAAAQIECBAQtfkAAQIECBAgQIAAAQIECBAgQIAAAQIECBAgQIAAAQIECBAgQIAAAQIECBAgQIAAAQIECBAgQIAAAQIECGwCoraN2hABAgQIECBAgAABAgQIECBAgAABAgQIECBAgAABAgQIECBAgAABAgQIECBAgAABAgQIECBAgAABAgQIiNp8gAABAgQIECBAgAABAgQIECBAgAABAgQIECBAgAABAgQIECBAgAABAgQIECBAgAABAgQIECBAgAABAgQ2AVHbRm2IAAECBAgQIECAAAECBAgQIECAAAECBAgQIECAAAECBAgQIECAAAECBAgQIECAAAECBAgQIECAAAECBERtPkCAAAECBAgQIECAAAECBAgQIECAAAECBAgQIECAAAECBAgQIECAAAECBAgQIECAAAECBAgQIECAAAECm4CobaM2RIAAAQIECBAgQIAAAQIECBAgQIAAAQIECBAgQIAAAQIECBAgQIAAAQIECBAgQIAAAQIECBAgQIAAAQKiNh8gQIAAAQIECBAgQIAAAQIECBAgQIAAAQIECBAgQIAAAQIECBAgQIAAAQIECBAgQIAAAQIECBAgQIAAgU1A1LZRGyJAgAABAgQIECBAgAABAgQIECBAgAABAgQIECBAgAABAgQIECBAgAABAgQIECBAgAABAgQIECBAgAABUZsPECBAgAABAgQIECBAgAABAgQIECBAgAABAgQIECBAgAABAgQIECBAgAABAgQIECBAgAABAgQIECBAgMAmIGrbqA0RIECAAAECBAgQIECAAAECBAgQIECAAAECBAgQIECAAAECBAgQIECAAAECBAgQIECAAAECBAgQIECAgKjNBwgQIECAAAECBAgQIECAAAECBAgQIECAAAECBAgQIECAAAECBAgQIECAAAECBAgQIECAAAECBAgQIEBgExC1bdSGCBAgQIAAAQIECBAgQIAAAQIECBAgQIAAAQIECBAgQIAAAQIECBAgQIAAAQIECBAgQIAAAQIECBAgQEDU5gMECBAgQIAAAQIECBAgQIAAAQIECBAgQIAAAQIECBAgQIAAAQIECBAgQIAAAQIECBAgQIAAAQIECBAgsAmI2jZqQwQIECBAgAABAgQIECBAgAABAgQIECBAgAABAgQIECBAgAABAgQIECBAgAABAgQIECBAgAABAgQIECAgavMBAgQIECBAgAABAgQIECBAgAABAgQIECBAgAABAgQIECBAgAABAgQIECBAgAABAgQIECBAgAABAgQIENgERG0btSECBAgQIECAAAECBAgQIECAAAECBAgQIECAAAECBAgQIECAAAECBAgQIECAAAECBAgQIECAAAECBAgQELX5AAECBAgQIECAAAECBAgQIECAAAECBAgQIECAAAECBAgQIECAAAECBAgQIECAAAECBAgQIECAAAECBAhsAqK2jdoQAQIECBAgQIAAAQIECBAgQIAAAQJQcW9CAAAJF0lEQVQECBAgQIAAAQIECBAgQIAAAQIECBAgQIAAAQIECBAgQIAAAQIECIjafIAAAQIECBAgQIAAAQIECBAgQIAAAQIECBAgQIAAAQIECBAgQIAAAQIECBAgQIAAAQIECBAgQIAAAQIENgFR20ZtiAABAgQIECBAgAABAgQIECBAgAABAgQIECBAgAABAgQIECBAgAABAgQIECBAgAABAgQIECBAgAABAgREbT5AgAABAgQIECBAgAABAgQIECBAgAABAgQIECBAgAABAgQIECBAgAABAgQIECBAgAABAgQIECBAgAABApuAqG2jNkSAAAECBAgQIECAAAECBAgQIECAAAECBAgQIECAAAECBAgQIECAAAECBAgQIECAAAECBAgQIECAAAECojYfIECAAAECBAgQIECAAAECBAgQIECAAAECBAgQIECAAAECBAgQIECAAAECBAgQIECAAAECBAgQIECAAIFNQNS2URsiQIAAAQIECBAgQIAAAQIECBAgQIAAAQIECBAgQIAAAQIECBAgQIAAAQIECBAgQIAAAQIECBAgQIAAAVGbDxAgQIAAAQIECBAgQIAAAQIECBAgQIAAAQIECBAgQIAAAQIECBAgQIAAAQIECBAgQIAAAQIECBAgQIDAJiBq26gNESBAgAABAgQIECBAgAABAgQIECBAgAABAgQIECBAgAABAgQIECBAgAABAgQIECBAgAABAgQIECBAgICozQcIECBAgAABAgQIECBAgAABAgQIECBAgAABAgQIECBAgAABAgQIECBAgAABAgQIECBAgAABAgQIECBAYBMQtW3UhggQIECAAAECBAgQIECAAAECBAgQIECAAAECBAgQIECAAAECBAgQIECAAAECBAgQIECAAAECBAgQIEBA1OYDBAgQIECAAAECBAgQIECAAAECBAgQIECAAAECBAgQIECAAAECBAgQIECAAAECBAgQIECAAAECBAgQILAJiNo2akMECBAgQIAAAQIECBAgQIAAAQIECBAgQIAAAQIECBAgQIAAAQIECBAgQIAAAQIECBAgQIAAAQIECBAgIGrzAQIECBAgQIAAAQIECBAgQIAAAQIECBAgQIAAAQIECBAgQIAAAQIECBAgQIAAAQIECBAgQIAAAQIECBDYBERtG7UhAgQIECBAgAABAgQIECBAgAABAgQIECBAgAABAgQIECBAgAABAgQIECBAgAABAgQIECBAgAABAgQIEBC1+QABAgQIECBAgAABAgQIECBAgAABAgQIECBAgAABAgQIECBAgAABAgQIECBAgAABAgQIECBAgAABAgQIbAKito3aEAECBAgQIECAAAECBAgQIECAAAECBAgQIECAAAECBAgQIECAAAECBAgQIECAAAECBAgQIECAAAECBAiI2nyAAAECBAgQIECAAAECBAgQIECAAAECBAgQIECAAAECBAgQIECAAAECBAgQIECAAAECBAgQIECAAAECBDYBUdtGbYgAAQIECBAgQIAAAQIECBAgQIAAAQIECBAgQIAAAQIECBAgQIAAAQIECBAgQIAAAQIECBAgQIAAAQIERG0+QIAAAQIECBAgQIAAAQIECBAgQIAAAQIECBAgQIAAAQIECBAgQIAAAQIECBAgQIAAAQIECBAgQIAAAQKbgKhtozZEgAABAgQIECBAgAABAgQIECBAgAABAgQIECBAgAABAgQIECBAgAABAgQIECBAgAABAgQIECBAgAABAqI2HyBAgAABAgQIECBAgAABAgQIECBAgAABAgQIECBAgAABAgQIECBAgAABAgQIECBAgAABAgQIECBAgACBTUDUtlEbIkCAAAECBAgQIECAAAECBAgQIECAAAECBAgQIECAAAECBAgQIECAAAECBAgQIECAAAECBAgQIECAAAFRmw8QIECAAAECBAgQIECAAAECBAgQIECAAAECBAgQIECAAAECBAgQIECAAAECBAgQIECAAAECBAgQIECAwCYgatuoDREgQIAAAQIECBAgQIAAAQIECBAgQIAAAQIECBAgQIAAAQIECBAgQIAAAQIECBAgQIAAAQIECBAgQICAqM0HCBAgQIAAAQIECBAgQIAAAQIECBAgQIAAAQIECBAgQIAAAQIECBAgQIAAAQIECBAgQIAAAQIECBAgQGATELVt1IYIECBAgAABAgQIECBAgAABAgQIECBAgAABAgQIECBAgAABAgQIECBAgAABAgQIECBAgAABAgQIECBAQNTmAwQIECBAgAABAgQIECBAgAABAgQIECBAgAABAgQIECBAgAABAgQIECBAgAABAgQIECBAgAABAgQIECCwCYjaNmpDBAgQIECAAAECBAgQIECAAAECBAgQIECAAAECBAgQIECAAAECBAgQIECAAAECBAgQIECAAAECBAgQICBq8wECBAgQIECAAAECBAgQIECAAAECBAgQIECAAAECBAgQIECAAAECBAgQIECAAAECBAgQIECAAAECBAgQ2AREbRu1IQIECBAgQIAAAQIECBAgQIAAAQIECBAgQIAAAQIECBAgQIAAAQIECBAgQIAAAQIECBAgQIAAAQIECBAQtfkAAQIECBAgQIAAAQIECBAgQIAAAQIECBAgQIAAAQIECBAgQIAAAQIECBAgQIAAAQIECBAgQIAAAQIECGwCoraN2hABAgQIECBAgAABAgQIECBAgAABAgQIECBAgAABAgQIECBAgAABAgQIECBAgAABAgQIECBAgAABAgQIiNp8gAABAgQIECBAgAABAgQIECBAgAABAgQIECBAgAABAgQIECBAgAABAgQIECBAgAABAgQIECBAgAABAgQ2AVHbRm2IAAECBAgQIECAAAECBAgQIECAAAECBAgQIECAAAECBAgQIECAAAECBAgQIECAAAECBAgQIECAAAECBERtPkCAAAECBAgQIECAAAECBAgQIECAAAECBAgQIECAAAECBAgQIECAAAECBAgQIECAAAECBAgQIECAAAECm4CobaM2RIAAAQIECBAgQIAAAQIECBAgQIAAAQIECBAgQIAAAQIECBAgQIAAAQIECBAgQIAAAQIECBAgQIAAAQIBdYQhhtGpU6MAAAAASUVORK5CYII="/>
          <p:cNvSpPr>
            <a:spLocks noChangeAspect="1" noChangeArrowheads="1"/>
          </p:cNvSpPr>
          <p:nvPr/>
        </p:nvSpPr>
        <p:spPr bwMode="auto">
          <a:xfrm>
            <a:off x="155575" y="-1493838"/>
            <a:ext cx="4419600" cy="3124201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/>
          <a:srcRect t="52737"/>
          <a:stretch/>
        </p:blipFill>
        <p:spPr>
          <a:xfrm>
            <a:off x="0" y="0"/>
            <a:ext cx="2220859" cy="936317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3"/>
          <a:srcRect l="1196" t="13147" r="19028" b="5137"/>
          <a:stretch/>
        </p:blipFill>
        <p:spPr>
          <a:xfrm>
            <a:off x="8810751" y="0"/>
            <a:ext cx="3381249" cy="932980"/>
          </a:xfrm>
          <a:prstGeom prst="rect">
            <a:avLst/>
          </a:prstGeom>
          <a:gradFill>
            <a:gsLst>
              <a:gs pos="0">
                <a:srgbClr val="1C3450"/>
              </a:gs>
              <a:gs pos="100000">
                <a:srgbClr val="0C58A2"/>
              </a:gs>
            </a:gsLst>
            <a:lin ang="0" scaled="1"/>
          </a:gradFill>
        </p:spPr>
      </p:pic>
      <p:sp>
        <p:nvSpPr>
          <p:cNvPr id="17" name="Прямоугольник 16"/>
          <p:cNvSpPr/>
          <p:nvPr/>
        </p:nvSpPr>
        <p:spPr>
          <a:xfrm>
            <a:off x="3486150" y="-2485"/>
            <a:ext cx="5788479" cy="935465"/>
          </a:xfrm>
          <a:prstGeom prst="rect">
            <a:avLst/>
          </a:prstGeom>
          <a:gradFill flip="none" rotWithShape="1">
            <a:gsLst>
              <a:gs pos="15000">
                <a:srgbClr val="1C3450"/>
              </a:gs>
              <a:gs pos="100000">
                <a:srgbClr val="0C58A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1848255" y="658562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8212418" y="5967156"/>
            <a:ext cx="38561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E94010"/>
                </a:solidFill>
              </a:rPr>
              <a:t>Контакты</a:t>
            </a:r>
            <a:r>
              <a:rPr lang="en-US" sz="1400" b="1" dirty="0" smtClean="0">
                <a:solidFill>
                  <a:srgbClr val="E94010"/>
                </a:solidFill>
              </a:rPr>
              <a:t> </a:t>
            </a:r>
            <a:r>
              <a:rPr lang="ru-RU" sz="1400" b="1" dirty="0" smtClean="0">
                <a:solidFill>
                  <a:srgbClr val="E94010"/>
                </a:solidFill>
              </a:rPr>
              <a:t>для связи</a:t>
            </a:r>
            <a:r>
              <a:rPr lang="ru-RU" sz="1400" dirty="0" smtClean="0">
                <a:solidFill>
                  <a:srgbClr val="E94010"/>
                </a:solidFill>
              </a:rPr>
              <a:t>: </a:t>
            </a:r>
            <a:r>
              <a:rPr lang="en-US" sz="1400" i="1" dirty="0" smtClean="0">
                <a:solidFill>
                  <a:srgbClr val="E94010"/>
                </a:solidFill>
                <a:hlinkClick r:id="rId4"/>
              </a:rPr>
              <a:t>olesya.senina00@mail.ru</a:t>
            </a:r>
            <a:r>
              <a:rPr lang="ru-RU" sz="1400" i="1" dirty="0" smtClean="0">
                <a:solidFill>
                  <a:srgbClr val="E94010"/>
                </a:solidFill>
              </a:rPr>
              <a:t> </a:t>
            </a:r>
            <a:r>
              <a:rPr lang="ru-RU" sz="1400" dirty="0" smtClean="0">
                <a:solidFill>
                  <a:srgbClr val="0C58A2"/>
                </a:solidFill>
              </a:rPr>
              <a:t>Сенина Олеся Сергеевна </a:t>
            </a:r>
            <a:endParaRPr lang="ru-RU" sz="1400" i="1" dirty="0">
              <a:solidFill>
                <a:srgbClr val="0C58A2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424181" y="6488668"/>
            <a:ext cx="13436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solidFill>
                  <a:srgbClr val="002060"/>
                </a:solidFill>
              </a:rPr>
              <a:t>12-15 мая 2025</a:t>
            </a:r>
            <a:endParaRPr lang="ru-RU" sz="1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272550" y="0"/>
            <a:ext cx="5920463" cy="972295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imes New Roman" pitchFamily="18" charset="0" panose="02020603050405020304"/>
                <a:cs typeface="Times New Roman" pitchFamily="18" charset="0" panose="02020603050405020304"/>
              </a:rPr>
              <a:t>Актуальность проблемы</a:t>
            </a:r>
          </a:p>
        </p:txBody>
      </p:sp>
      <p:sp>
        <p:nvSpPr>
          <p:cNvPr id="33798" name="AutoShape 6" descr="Picture background"/>
          <p:cNvSpPr>
            <a:spLocks noChangeAspect="1" noChangeArrowheads="1"/>
          </p:cNvSpPr>
          <p:nvPr/>
        </p:nvSpPr>
        <p:spPr bwMode="auto">
          <a:xfrm>
            <a:off x="130135" y="-120362"/>
            <a:ext cx="253951" cy="253952"/>
          </a:xfrm>
          <a:prstGeom prst="rect">
            <a:avLst/>
          </a:prstGeom>
          <a:noFill/>
        </p:spPr>
        <p:txBody>
          <a:bodyPr vert="horz" wrap="square" lIns="76185" tIns="38093" rIns="76185" bIns="38093" anchor="t">
            <a:prstTxWarp prst="textNoShape">
              <a:avLst/>
            </a:prstTxWarp>
          </a:bodyPr>
          <a:lstStyle/>
          <a:p>
            <a:endParaRPr lang="ru-RU" sz="1500"/>
          </a:p>
        </p:txBody>
      </p:sp>
      <p:sp>
        <p:nvSpPr>
          <p:cNvPr id="5" name="TextBox 4"/>
          <p:cNvSpPr txBox="1"/>
          <p:nvPr/>
        </p:nvSpPr>
        <p:spPr>
          <a:xfrm>
            <a:off x="232834" y="3144238"/>
            <a:ext cx="4814179" cy="819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solidFill>
                  <a:srgbClr val="002060"/>
                </a:solidFill>
                <a:latin typeface="Arial" pitchFamily="34" charset="0" panose="020B0604020202020204"/>
                <a:cs typeface="Arial" pitchFamily="34" charset="0" panose="020B0604020202020204"/>
              </a:rPr>
              <a:t>Частота встречаемости 1:900 000, в 70% возникает спорадически, но описаны и семейные случаи</a:t>
            </a:r>
            <a:endParaRPr lang="ru-RU" sz="1600" dirty="0">
              <a:solidFill>
                <a:srgbClr val="002060"/>
              </a:solidFill>
              <a:latin typeface="Arial" pitchFamily="34" charset="0" panose="020B0604020202020204"/>
              <a:cs typeface="Arial" pitchFamily="34" charset="0" panose="020B0604020202020204"/>
            </a:endParaRPr>
          </a:p>
        </p:txBody>
      </p:sp>
      <p:grpSp>
        <p:nvGrpSpPr>
          <p:cNvPr id="26" name="组合 4"/>
          <p:cNvGrpSpPr/>
          <p:nvPr/>
        </p:nvGrpSpPr>
        <p:grpSpPr>
          <a:xfrm rot="10800000" flipV="1">
            <a:off x="5841860" y="2821798"/>
            <a:ext cx="994586" cy="54667"/>
            <a:chOff x="7300282" y="1758163"/>
            <a:chExt cx="1573263" cy="0"/>
          </a:xfrm>
        </p:grpSpPr>
        <p:sp>
          <p:nvSpPr>
            <p:cNvPr id="27" name="Line 53"/>
            <p:cNvSpPr>
              <a:spLocks noChangeShapeType="1"/>
            </p:cNvSpPr>
            <p:nvPr/>
          </p:nvSpPr>
          <p:spPr bwMode="auto">
            <a:xfrm flipH="1">
              <a:off x="7300282" y="1758163"/>
              <a:ext cx="1412524" cy="0"/>
            </a:xfrm>
            <a:prstGeom prst="line">
              <a:avLst/>
            </a:prstGeom>
            <a:noFill/>
            <a:ln w="3175" cap="flat">
              <a:solidFill>
                <a:schemeClr val="accent5">
                  <a:lumMod val="50000"/>
                </a:schemeClr>
              </a:solidFill>
              <a:prstDash val="dash"/>
              <a:miter lim="800000"/>
            </a:ln>
          </p:spPr>
          <p:txBody>
            <a:bodyPr vert="horz" wrap="square" lIns="57118" tIns="28559" rIns="57118" bIns="28559" anchor="t">
              <a:prstTxWarp prst="textNoShape">
                <a:avLst/>
              </a:prstTxWarp>
            </a:bodyPr>
            <a:lstStyle/>
            <a:p>
              <a:endParaRPr lang="en-US" sz="1125"/>
            </a:p>
          </p:txBody>
        </p:sp>
        <p:cxnSp>
          <p:nvCxnSpPr>
            <p:cNvPr id="28" name="Straight Connector 20"/>
            <p:cNvCxnSpPr/>
            <p:nvPr/>
          </p:nvCxnSpPr>
          <p:spPr>
            <a:xfrm>
              <a:off x="8657565" y="1758163"/>
              <a:ext cx="215980" cy="0"/>
            </a:xfrm>
            <a:prstGeom prst="line">
              <a:avLst/>
            </a:prstGeom>
            <a:ln w="25400" cap="rnd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组合 3"/>
          <p:cNvGrpSpPr/>
          <p:nvPr/>
        </p:nvGrpSpPr>
        <p:grpSpPr>
          <a:xfrm rot="10800000" flipH="1" flipV="1">
            <a:off x="5873677" y="940905"/>
            <a:ext cx="1638640" cy="441841"/>
            <a:chOff x="3172851" y="1758163"/>
            <a:chExt cx="2417995" cy="973086"/>
          </a:xfrm>
        </p:grpSpPr>
        <p:sp>
          <p:nvSpPr>
            <p:cNvPr id="33" name="Freeform 52"/>
            <p:cNvSpPr/>
            <p:nvPr/>
          </p:nvSpPr>
          <p:spPr bwMode="auto">
            <a:xfrm>
              <a:off x="3333595" y="1758164"/>
              <a:ext cx="2257251" cy="973085"/>
            </a:xfrm>
            <a:custGeom>
              <a:avLst/>
              <a:rect l="l" t="t" r="r" b="b"/>
              <a:pathLst>
                <a:path w="1258" h="372">
                  <a:moveTo>
                    <a:pt x="0" y="0"/>
                  </a:moveTo>
                  <a:lnTo>
                    <a:pt x="886" y="0"/>
                  </a:lnTo>
                  <a:lnTo>
                    <a:pt x="1258" y="372"/>
                  </a:lnTo>
                </a:path>
              </a:pathLst>
            </a:custGeom>
            <a:noFill/>
            <a:ln w="3175" cap="flat">
              <a:solidFill>
                <a:schemeClr val="accent5">
                  <a:lumMod val="50000"/>
                </a:schemeClr>
              </a:solidFill>
              <a:prstDash val="dash"/>
              <a:miter lim="800000"/>
            </a:ln>
          </p:spPr>
          <p:txBody>
            <a:bodyPr vert="horz" wrap="square" lIns="57118" tIns="28559" rIns="57118" bIns="28559" anchor="t">
              <a:prstTxWarp prst="textNoShape">
                <a:avLst/>
              </a:prstTxWarp>
            </a:bodyPr>
            <a:lstStyle/>
            <a:p>
              <a:endParaRPr lang="en-US" sz="1125"/>
            </a:p>
          </p:txBody>
        </p:sp>
        <p:cxnSp>
          <p:nvCxnSpPr>
            <p:cNvPr id="34" name="Straight Connector 8"/>
            <p:cNvCxnSpPr/>
            <p:nvPr/>
          </p:nvCxnSpPr>
          <p:spPr>
            <a:xfrm>
              <a:off x="3172851" y="1758163"/>
              <a:ext cx="215980" cy="0"/>
            </a:xfrm>
            <a:prstGeom prst="line">
              <a:avLst/>
            </a:prstGeom>
            <a:ln w="25400" cap="rnd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Прямоугольник 2"/>
          <p:cNvSpPr/>
          <p:nvPr/>
        </p:nvSpPr>
        <p:spPr>
          <a:xfrm>
            <a:off x="180625" y="1040431"/>
            <a:ext cx="557670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0" dirty="0" smtClean="0">
                <a:solidFill>
                  <a:srgbClr val="002060"/>
                </a:solidFill>
                <a:effectLst/>
                <a:cs typeface="Arial" pitchFamily="34" charset="0" panose="020B0604020202020204"/>
              </a:rPr>
              <a:t>Синдром </a:t>
            </a:r>
            <a:r>
              <a:rPr lang="ru-RU" b="1" i="0" dirty="0" err="1" smtClean="0">
                <a:solidFill>
                  <a:srgbClr val="002060"/>
                </a:solidFill>
                <a:effectLst/>
                <a:cs typeface="Arial" pitchFamily="34" charset="0" panose="020B0604020202020204"/>
              </a:rPr>
              <a:t>эктродактилии-эктодермальной</a:t>
            </a:r>
            <a:r>
              <a:rPr lang="ru-RU" b="1" dirty="0" smtClean="0">
                <a:solidFill>
                  <a:srgbClr val="002060"/>
                </a:solidFill>
                <a:cs typeface="Arial" pitchFamily="34" charset="0" panose="020B0604020202020204"/>
              </a:rPr>
              <a:t> </a:t>
            </a:r>
            <a:r>
              <a:rPr lang="ru-RU" b="1" i="0" dirty="0" smtClean="0">
                <a:solidFill>
                  <a:srgbClr val="002060"/>
                </a:solidFill>
                <a:effectLst/>
                <a:cs typeface="Arial" pitchFamily="34" charset="0" panose="020B0604020202020204"/>
              </a:rPr>
              <a:t>дисплазии с расщелиной или без неё (EEC) </a:t>
            </a:r>
            <a:r>
              <a:rPr lang="ru-RU" b="0" i="0" dirty="0" smtClean="0">
                <a:solidFill>
                  <a:srgbClr val="002060"/>
                </a:solidFill>
                <a:effectLst/>
                <a:cs typeface="Arial" pitchFamily="34" charset="0" panose="020B0604020202020204"/>
              </a:rPr>
              <a:t>—редкое аутосомно-доминантное заболевание, </a:t>
            </a:r>
            <a:r>
              <a:rPr lang="ru-RU" dirty="0" smtClean="0">
                <a:solidFill>
                  <a:srgbClr val="002060"/>
                </a:solidFill>
                <a:cs typeface="Arial" pitchFamily="34" charset="0" panose="020B0604020202020204"/>
              </a:rPr>
              <a:t>ассоциированное с патогенными вариантами в гене </a:t>
            </a:r>
            <a:r>
              <a:rPr lang="ru-RU" i="1" dirty="0" smtClean="0">
                <a:solidFill>
                  <a:srgbClr val="002060"/>
                </a:solidFill>
                <a:cs typeface="Arial" pitchFamily="34" charset="0" panose="020B0604020202020204"/>
              </a:rPr>
              <a:t>TP63</a:t>
            </a:r>
            <a:r>
              <a:rPr lang="ru-RU" dirty="0" smtClean="0">
                <a:solidFill>
                  <a:srgbClr val="002060"/>
                </a:solidFill>
                <a:cs typeface="Arial" pitchFamily="34" charset="0" panose="020B0604020202020204"/>
              </a:rPr>
              <a:t>, </a:t>
            </a:r>
            <a:r>
              <a:rPr lang="ru-RU" b="0" i="0" dirty="0" smtClean="0">
                <a:solidFill>
                  <a:srgbClr val="002060"/>
                </a:solidFill>
                <a:effectLst/>
                <a:cs typeface="Arial" pitchFamily="34" charset="0" panose="020B0604020202020204"/>
              </a:rPr>
              <a:t>характеризующееся поражением двух или более</a:t>
            </a:r>
            <a:r>
              <a:rPr lang="ru-RU" dirty="0" smtClean="0">
                <a:solidFill>
                  <a:srgbClr val="002060"/>
                </a:solidFill>
                <a:cs typeface="Arial" pitchFamily="34" charset="0" panose="020B0604020202020204"/>
              </a:rPr>
              <a:t> </a:t>
            </a:r>
            <a:r>
              <a:rPr lang="ru-RU" b="0" i="0" dirty="0" err="1" smtClean="0">
                <a:solidFill>
                  <a:srgbClr val="002060"/>
                </a:solidFill>
                <a:effectLst/>
                <a:cs typeface="Arial" pitchFamily="34" charset="0" panose="020B0604020202020204"/>
              </a:rPr>
              <a:t>эктодермальных</a:t>
            </a:r>
            <a:r>
              <a:rPr lang="ru-RU" b="0" i="0" dirty="0" smtClean="0">
                <a:solidFill>
                  <a:srgbClr val="002060"/>
                </a:solidFill>
                <a:effectLst/>
                <a:cs typeface="Arial" pitchFamily="34" charset="0" panose="020B0604020202020204"/>
              </a:rPr>
              <a:t> структур.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72709" y="4173067"/>
            <a:ext cx="5625736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600" b="1" i="0" dirty="0" smtClean="0">
                <a:solidFill>
                  <a:srgbClr val="002060"/>
                </a:solidFill>
                <a:effectLst/>
                <a:latin typeface="Arial" pitchFamily="34" charset="0" panose="020B0604020202020204"/>
              </a:rPr>
              <a:t>Три ключевых признака синдрома EEC</a:t>
            </a:r>
            <a:r>
              <a:rPr lang="ru-RU" sz="1600" b="0" i="0" dirty="0" smtClean="0">
                <a:solidFill>
                  <a:srgbClr val="002060"/>
                </a:solidFill>
                <a:effectLst/>
                <a:latin typeface="Arial" pitchFamily="34" charset="0" panose="020B0604020202020204"/>
              </a:rPr>
              <a:t>: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</a:p>
          <a:p>
            <a:pPr marL="285750" indent="-285750" algn="just">
              <a:buFont typeface="Arial" pitchFamily="34" charset="0" panose="020B0604020202020204"/>
              <a:buChar char="•"/>
            </a:pPr>
            <a:r>
              <a:rPr lang="ru-RU" sz="1600" b="0" i="0" dirty="0" err="1" smtClean="0">
                <a:solidFill>
                  <a:srgbClr val="002060"/>
                </a:solidFill>
                <a:effectLst/>
                <a:latin typeface="Arial" pitchFamily="34" charset="0" panose="020B0604020202020204"/>
              </a:rPr>
              <a:t>Эктродактилия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 panose="020B0604020202020204"/>
              </a:rPr>
              <a:t> </a:t>
            </a:r>
            <a:endParaRPr lang="ru-RU" sz="1600" b="0" i="0" dirty="0" smtClean="0">
              <a:solidFill>
                <a:srgbClr val="002060"/>
              </a:solidFill>
              <a:effectLst/>
              <a:latin typeface="Arial" pitchFamily="34" charset="0" panose="020B0604020202020204"/>
            </a:endParaRPr>
          </a:p>
          <a:p>
            <a:pPr marL="285750" indent="-285750" algn="just">
              <a:buFont typeface="Arial" pitchFamily="34" charset="0" panose="020B0604020202020204"/>
              <a:buChar char="•"/>
            </a:pPr>
            <a:r>
              <a:rPr lang="ru-RU" sz="1600" b="0" i="0" dirty="0" err="1" smtClean="0">
                <a:solidFill>
                  <a:srgbClr val="002060"/>
                </a:solidFill>
                <a:effectLst/>
                <a:latin typeface="Arial" pitchFamily="34" charset="0" panose="020B0604020202020204"/>
              </a:rPr>
              <a:t>Эктодермальная</a:t>
            </a:r>
            <a:r>
              <a:rPr lang="ru-RU" sz="1600" b="0" i="0" dirty="0" smtClean="0">
                <a:solidFill>
                  <a:srgbClr val="002060"/>
                </a:solidFill>
                <a:effectLst/>
                <a:latin typeface="Arial" pitchFamily="34" charset="0" panose="020B0604020202020204"/>
              </a:rPr>
              <a:t> дисплазия</a:t>
            </a:r>
          </a:p>
          <a:p>
            <a:pPr marL="285750" indent="-285750" algn="just">
              <a:buFont typeface="Arial" pitchFamily="34" charset="0" panose="020B0604020202020204"/>
              <a:buChar char="•"/>
            </a:pPr>
            <a:r>
              <a:rPr lang="ru-RU" sz="1600" b="0" i="0" dirty="0" smtClean="0">
                <a:solidFill>
                  <a:srgbClr val="002060"/>
                </a:solidFill>
                <a:effectLst/>
                <a:latin typeface="Arial" pitchFamily="34" charset="0" panose="020B0604020202020204"/>
              </a:rPr>
              <a:t>Расщелина губы и/или неба</a:t>
            </a:r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444596" y="1484775"/>
            <a:ext cx="4372672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3600" dirty="0" smtClean="0">
                <a:solidFill>
                  <a:srgbClr val="002060"/>
                </a:solidFill>
                <a:latin typeface="Times New Roman" pitchFamily="18" charset="0" panose="02020603050405020304"/>
                <a:cs typeface="Times New Roman" pitchFamily="18" charset="0" panose="02020603050405020304"/>
              </a:rPr>
              <a:t>Цель исследования</a:t>
            </a:r>
          </a:p>
          <a:p>
            <a:pPr algn="just"/>
            <a:r>
              <a:rPr lang="ru-RU" sz="2000" b="0" i="0" dirty="0" smtClean="0">
                <a:solidFill>
                  <a:srgbClr val="002060"/>
                </a:solidFill>
                <a:effectLst/>
                <a:cs typeface="Times New Roman" pitchFamily="18" charset="0" panose="02020603050405020304"/>
              </a:rPr>
              <a:t>Представить клинический случай пациента с редким генетическим синдромом</a:t>
            </a:r>
            <a:r>
              <a:rPr lang="ru-RU" sz="2000" dirty="0">
                <a:solidFill>
                  <a:srgbClr val="002060"/>
                </a:solidFill>
                <a:cs typeface="Times New Roman" pitchFamily="18" charset="0" panose="02020603050405020304"/>
              </a:rPr>
              <a:t> </a:t>
            </a:r>
            <a:r>
              <a:rPr lang="ru-RU" sz="2000" b="0" i="0" dirty="0" err="1" smtClean="0">
                <a:solidFill>
                  <a:srgbClr val="002060"/>
                </a:solidFill>
                <a:effectLst/>
                <a:cs typeface="Times New Roman" pitchFamily="18" charset="0" panose="02020603050405020304"/>
              </a:rPr>
              <a:t>Эктродактилии-эктодермальной</a:t>
            </a:r>
            <a:r>
              <a:rPr lang="ru-RU" sz="2000" b="0" i="0" dirty="0" smtClean="0">
                <a:solidFill>
                  <a:srgbClr val="002060"/>
                </a:solidFill>
                <a:effectLst/>
                <a:cs typeface="Times New Roman" pitchFamily="18" charset="0" panose="02020603050405020304"/>
              </a:rPr>
              <a:t> дисплазии без расщелины губы/неба, тип 3 (EEC3), с</a:t>
            </a:r>
            <a:r>
              <a:rPr lang="ru-RU" sz="2000" dirty="0">
                <a:solidFill>
                  <a:srgbClr val="002060"/>
                </a:solidFill>
                <a:cs typeface="Times New Roman" pitchFamily="18" charset="0" panose="02020603050405020304"/>
              </a:rPr>
              <a:t> </a:t>
            </a:r>
            <a:r>
              <a:rPr lang="ru-RU" sz="2000" b="0" i="0" dirty="0" smtClean="0">
                <a:solidFill>
                  <a:srgbClr val="002060"/>
                </a:solidFill>
                <a:effectLst/>
                <a:cs typeface="Times New Roman" pitchFamily="18" charset="0" panose="02020603050405020304"/>
              </a:rPr>
              <a:t>мутацией </a:t>
            </a:r>
            <a:r>
              <a:rPr lang="ru-RU" sz="2000" b="0" i="0" dirty="0" err="1" smtClean="0">
                <a:solidFill>
                  <a:srgbClr val="002060"/>
                </a:solidFill>
                <a:effectLst/>
                <a:cs typeface="Times New Roman" pitchFamily="18" charset="0" panose="02020603050405020304"/>
              </a:rPr>
              <a:t>de</a:t>
            </a:r>
            <a:r>
              <a:rPr lang="ru-RU" sz="2000" b="0" i="0" dirty="0" smtClean="0">
                <a:solidFill>
                  <a:srgbClr val="002060"/>
                </a:solidFill>
                <a:effectLst/>
                <a:cs typeface="Times New Roman" pitchFamily="18" charset="0" panose="02020603050405020304"/>
              </a:rPr>
              <a:t> </a:t>
            </a:r>
            <a:r>
              <a:rPr lang="ru-RU" sz="2000" b="0" i="0" dirty="0" err="1" smtClean="0">
                <a:solidFill>
                  <a:srgbClr val="002060"/>
                </a:solidFill>
                <a:effectLst/>
                <a:cs typeface="Times New Roman" pitchFamily="18" charset="0" panose="02020603050405020304"/>
              </a:rPr>
              <a:t>novo</a:t>
            </a:r>
            <a:r>
              <a:rPr lang="ru-RU" sz="2000" b="0" i="0" dirty="0" smtClean="0">
                <a:solidFill>
                  <a:srgbClr val="002060"/>
                </a:solidFill>
                <a:effectLst/>
                <a:cs typeface="Times New Roman" pitchFamily="18" charset="0" panose="02020603050405020304"/>
              </a:rPr>
              <a:t> в гене </a:t>
            </a:r>
            <a:r>
              <a:rPr lang="ru-RU" sz="2000" b="0" i="1" dirty="0" smtClean="0">
                <a:solidFill>
                  <a:srgbClr val="002060"/>
                </a:solidFill>
                <a:effectLst/>
                <a:cs typeface="Times New Roman" pitchFamily="18" charset="0" panose="02020603050405020304"/>
              </a:rPr>
              <a:t>ТР63</a:t>
            </a:r>
            <a:endParaRPr lang="ru-RU" sz="2000" i="1" dirty="0">
              <a:solidFill>
                <a:srgbClr val="002060"/>
              </a:solidFill>
              <a:cs typeface="Times New Roman" pitchFamily="18" charset="0" panose="02020603050405020304"/>
            </a:endParaRPr>
          </a:p>
        </p:txBody>
      </p:sp>
      <p:sp>
        <p:nvSpPr>
          <p:cNvPr id="5122" name="AutoShape 2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24" name="AutoShape 4" descr="Picture background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26" name="AutoShape 6" descr="Picture background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5" name="Прямоугольник: скругленные углы 25"/>
          <p:cNvSpPr/>
          <p:nvPr/>
        </p:nvSpPr>
        <p:spPr>
          <a:xfrm>
            <a:off x="7855804" y="5136887"/>
            <a:ext cx="3550256" cy="1342050"/>
          </a:xfrm>
          <a:prstGeom prst="roundRect">
            <a:avLst>
              <a:gd name="adj" fmla="val 3650"/>
            </a:avLst>
          </a:prstGeom>
          <a:solidFill>
            <a:schemeClr val="bg1"/>
          </a:solidFill>
          <a:ln>
            <a:noFill/>
          </a:ln>
          <a:effectLst>
            <a:outerShdw blurRad="1905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540000" rtlCol="0" anchor="ctr"/>
          <a:lstStyle/>
          <a:p>
            <a:pPr algn="ctr"/>
            <a:endParaRPr lang="ru-RU" sz="2400" dirty="0" smtClean="0">
              <a:solidFill>
                <a:srgbClr val="002060"/>
              </a:solidFill>
              <a:latin typeface="Arial" pitchFamily="34" charset="0" panose="020B0604020202020204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Arial" pitchFamily="34" charset="0" panose="020B0604020202020204"/>
              </a:rPr>
              <a:t>Исследование выполнено без финансирования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36" name="Прямоугольник: скругленные углы 30"/>
          <p:cNvSpPr/>
          <p:nvPr/>
        </p:nvSpPr>
        <p:spPr>
          <a:xfrm>
            <a:off x="8171919" y="5327229"/>
            <a:ext cx="2918026" cy="517104"/>
          </a:xfrm>
          <a:prstGeom prst="roundRect">
            <a:avLst>
              <a:gd name="adj" fmla="val 9428"/>
            </a:avLst>
          </a:prstGeom>
          <a:solidFill>
            <a:srgbClr val="0C58A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5000"/>
              </a:lnSpc>
            </a:pPr>
            <a:r>
              <a:rPr lang="ru-RU" sz="1600" b="1" dirty="0">
                <a:latin typeface="Times New Roman" pitchFamily="18" charset="0" panose="02020603050405020304"/>
                <a:cs typeface="Times New Roman" pitchFamily="18" charset="0" panose="02020603050405020304"/>
              </a:rPr>
              <a:t>Источник финансирования</a:t>
            </a:r>
          </a:p>
        </p:txBody>
      </p:sp>
      <p:sp>
        <p:nvSpPr>
          <p:cNvPr id="37" name="Прямоугольник: скругленные углы 31"/>
          <p:cNvSpPr/>
          <p:nvPr/>
        </p:nvSpPr>
        <p:spPr>
          <a:xfrm>
            <a:off x="6920090" y="1278088"/>
            <a:ext cx="4986160" cy="2998637"/>
          </a:xfrm>
          <a:prstGeom prst="roundRect">
            <a:avLst>
              <a:gd name="adj" fmla="val 3650"/>
            </a:avLst>
          </a:prstGeom>
          <a:solidFill>
            <a:schemeClr val="bg1"/>
          </a:solidFill>
          <a:ln>
            <a:noFill/>
          </a:ln>
          <a:effectLst>
            <a:outerShdw blurRad="1905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540000" rtlCol="0" anchor="ctr"/>
          <a:lstStyle/>
          <a:p>
            <a:pPr algn="just"/>
            <a:r>
              <a:rPr lang="ru-RU" sz="2000" dirty="0" smtClean="0">
                <a:solidFill>
                  <a:srgbClr val="002060"/>
                </a:solidFill>
                <a:cs typeface="Arial" pitchFamily="34" charset="0" panose="020B0604020202020204"/>
              </a:rPr>
              <a:t>Представить клинический случай пациента с редким генетическим синдромом  </a:t>
            </a:r>
            <a:r>
              <a:rPr lang="ru-RU" sz="2000" dirty="0" err="1" smtClean="0">
                <a:solidFill>
                  <a:srgbClr val="002060"/>
                </a:solidFill>
                <a:cs typeface="Arial" pitchFamily="34" charset="0" panose="020B0604020202020204"/>
              </a:rPr>
              <a:t>Эктродактилии-эктодермальной</a:t>
            </a:r>
            <a:r>
              <a:rPr lang="ru-RU" sz="2000" dirty="0" smtClean="0">
                <a:solidFill>
                  <a:srgbClr val="002060"/>
                </a:solidFill>
                <a:cs typeface="Arial" pitchFamily="34" charset="0" panose="020B0604020202020204"/>
              </a:rPr>
              <a:t> дисплазии без расщелины губы/неба, тип 3 (EEC3) и современные возможности медико-генетической помощи</a:t>
            </a:r>
            <a:endParaRPr lang="ru-RU" sz="2000" i="1" dirty="0">
              <a:solidFill>
                <a:srgbClr val="002060"/>
              </a:solidFill>
              <a:cs typeface="Arial" pitchFamily="34" charset="0" panose="020B0604020202020204"/>
            </a:endParaRPr>
          </a:p>
        </p:txBody>
      </p:sp>
      <p:sp>
        <p:nvSpPr>
          <p:cNvPr id="38" name="Прямоугольник: скругленные углы 32"/>
          <p:cNvSpPr/>
          <p:nvPr/>
        </p:nvSpPr>
        <p:spPr>
          <a:xfrm>
            <a:off x="8081856" y="1390650"/>
            <a:ext cx="2614342" cy="628650"/>
          </a:xfrm>
          <a:prstGeom prst="roundRect">
            <a:avLst>
              <a:gd name="adj" fmla="val 9428"/>
            </a:avLst>
          </a:prstGeom>
          <a:solidFill>
            <a:srgbClr val="0C58A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5000"/>
              </a:lnSpc>
            </a:pPr>
            <a:r>
              <a:rPr lang="ru-RU" sz="3200" b="1" dirty="0">
                <a:latin typeface="Times New Roman" pitchFamily="18" charset="0" panose="02020603050405020304"/>
                <a:cs typeface="Times New Roman" pitchFamily="18" charset="0" panose="02020603050405020304"/>
              </a:rPr>
              <a:t>Цель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987780" y="5463273"/>
            <a:ext cx="44672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rgbClr val="0C58A2"/>
                </a:solidFill>
              </a:rPr>
              <a:t>Разные комбинации этих признаков </a:t>
            </a:r>
            <a:r>
              <a:rPr lang="ru-RU" sz="2000" b="1" dirty="0" smtClean="0">
                <a:solidFill>
                  <a:srgbClr val="0C58A2"/>
                </a:solidFill>
              </a:rPr>
              <a:t>значительно усложняют клиническую диагностику</a:t>
            </a:r>
            <a:endParaRPr lang="ru-RU" sz="2000" b="1" dirty="0">
              <a:solidFill>
                <a:srgbClr val="0C58A2"/>
              </a:solidFill>
            </a:endParaRPr>
          </a:p>
        </p:txBody>
      </p:sp>
      <p:grpSp>
        <p:nvGrpSpPr>
          <p:cNvPr id="41" name="组合 3"/>
          <p:cNvGrpSpPr/>
          <p:nvPr/>
        </p:nvGrpSpPr>
        <p:grpSpPr>
          <a:xfrm rot="10800000" flipH="1">
            <a:off x="5793173" y="4277428"/>
            <a:ext cx="1752162" cy="563574"/>
            <a:chOff x="3172851" y="1758163"/>
            <a:chExt cx="2585509" cy="1241184"/>
          </a:xfrm>
        </p:grpSpPr>
        <p:sp>
          <p:nvSpPr>
            <p:cNvPr id="42" name="Freeform 52"/>
            <p:cNvSpPr/>
            <p:nvPr/>
          </p:nvSpPr>
          <p:spPr bwMode="auto">
            <a:xfrm>
              <a:off x="3333595" y="1758165"/>
              <a:ext cx="2424765" cy="1241182"/>
            </a:xfrm>
            <a:custGeom>
              <a:avLst/>
              <a:rect l="l" t="t" r="r" b="b"/>
              <a:pathLst>
                <a:path w="1258" h="372">
                  <a:moveTo>
                    <a:pt x="0" y="0"/>
                  </a:moveTo>
                  <a:lnTo>
                    <a:pt x="886" y="0"/>
                  </a:lnTo>
                  <a:lnTo>
                    <a:pt x="1258" y="372"/>
                  </a:lnTo>
                </a:path>
              </a:pathLst>
            </a:custGeom>
            <a:noFill/>
            <a:ln w="3175" cap="flat">
              <a:solidFill>
                <a:srgbClr val="E94010"/>
              </a:solidFill>
              <a:prstDash val="dash"/>
              <a:miter lim="800000"/>
            </a:ln>
          </p:spPr>
          <p:txBody>
            <a:bodyPr vert="horz" wrap="square" lIns="57118" tIns="28559" rIns="57118" bIns="28559" anchor="t">
              <a:prstTxWarp prst="textNoShape">
                <a:avLst/>
              </a:prstTxWarp>
            </a:bodyPr>
            <a:lstStyle/>
            <a:p>
              <a:endParaRPr lang="en-US" sz="1125">
                <a:solidFill>
                  <a:srgbClr val="E94010"/>
                </a:solidFill>
              </a:endParaRPr>
            </a:p>
          </p:txBody>
        </p:sp>
        <p:cxnSp>
          <p:nvCxnSpPr>
            <p:cNvPr id="43" name="Straight Connector 8"/>
            <p:cNvCxnSpPr/>
            <p:nvPr/>
          </p:nvCxnSpPr>
          <p:spPr>
            <a:xfrm>
              <a:off x="3172851" y="1758163"/>
              <a:ext cx="215980" cy="0"/>
            </a:xfrm>
            <a:prstGeom prst="line">
              <a:avLst/>
            </a:prstGeom>
            <a:ln w="25400" cap="rnd">
              <a:solidFill>
                <a:srgbClr val="E9401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8" name="AutoShape 4" descr="Picture background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Picture background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AutoShape 10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6" name="AutoShape 12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8" name="AutoShape 14" descr="https://www.pngplay.com/wp-content/uploads/12/DNA-Free-PNG.pn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0" name="AutoShape 16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3" name="AutoShape 19" descr="Picture background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5" name="AutoShape 21" descr="Picture background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194" name="Picture 2" descr="Picture background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 rot="20404903">
            <a:off x="5557863" y="1215557"/>
            <a:ext cx="1121647" cy="1157165"/>
          </a:xfrm>
          <a:prstGeom prst="rect">
            <a:avLst/>
          </a:prstGeom>
          <a:noFill/>
        </p:spPr>
      </p:pic>
      <p:pic>
        <p:nvPicPr>
          <p:cNvPr id="8196" name="Picture 4" descr="Picture backgroun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74610" y="3101863"/>
            <a:ext cx="1427692" cy="795867"/>
          </a:xfrm>
          <a:prstGeom prst="rect">
            <a:avLst/>
          </a:prstGeom>
          <a:noFill/>
        </p:spPr>
      </p:pic>
      <p:sp>
        <p:nvSpPr>
          <p:cNvPr id="6" name="AutoShape 4" descr="Picture background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198" name="AutoShape 6" descr="Picture background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200" name="AutoShape 8" descr="https://static.tildacdn.com/tild3031-3166-4432-b530-306137313137/5e2c9c5d12d93582e1e7.pn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201" name="Picture 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E6E6E6"/>
              </a:clrFrom>
              <a:clrTo>
                <a:srgbClr val="E6E6E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05583" y="4186556"/>
            <a:ext cx="996859" cy="104502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</p:pic>
      <p:sp>
        <p:nvSpPr>
          <p:cNvPr id="44" name="Прямоугольник 43"/>
          <p:cNvSpPr/>
          <p:nvPr/>
        </p:nvSpPr>
        <p:spPr>
          <a:xfrm>
            <a:off x="4480008" y="2667869"/>
            <a:ext cx="27219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0C58A2"/>
                </a:solidFill>
              </a:rPr>
              <a:t>OMIM</a:t>
            </a:r>
            <a:r>
              <a:rPr lang="ru-RU" sz="1400" dirty="0" smtClean="0">
                <a:solidFill>
                  <a:srgbClr val="0C58A2"/>
                </a:solidFill>
              </a:rPr>
              <a:t> 604292</a:t>
            </a:r>
            <a:endParaRPr lang="ru-RU" sz="1400" dirty="0">
              <a:solidFill>
                <a:srgbClr val="0C58A2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2"/>
          <p:cNvSpPr/>
          <p:nvPr/>
        </p:nvSpPr>
        <p:spPr>
          <a:xfrm>
            <a:off x="6224187" y="642651"/>
            <a:ext cx="51739" cy="6024669"/>
          </a:xfrm>
          <a:prstGeom prst="roundRect">
            <a:avLst>
              <a:gd name="adj" fmla="val 301812"/>
            </a:avLst>
          </a:prstGeo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/>
        </p:txBody>
      </p:sp>
      <p:grpSp>
        <p:nvGrpSpPr>
          <p:cNvPr id="59" name="Группа 58"/>
          <p:cNvGrpSpPr/>
          <p:nvPr/>
        </p:nvGrpSpPr>
        <p:grpSpPr>
          <a:xfrm>
            <a:off x="6064854" y="642652"/>
            <a:ext cx="1146857" cy="369570"/>
            <a:chOff x="7434" y="1345672"/>
            <a:chExt cx="1146857" cy="369570"/>
          </a:xfrm>
          <a:solidFill>
            <a:schemeClr val="accent1">
              <a:lumMod val="20000"/>
              <a:lumOff val="80000"/>
            </a:schemeClr>
          </a:solidFill>
        </p:grpSpPr>
        <p:grpSp>
          <p:nvGrpSpPr>
            <p:cNvPr id="60" name="Группа 47"/>
            <p:cNvGrpSpPr/>
            <p:nvPr/>
          </p:nvGrpSpPr>
          <p:grpSpPr>
            <a:xfrm>
              <a:off x="7434" y="1345672"/>
              <a:ext cx="369570" cy="369570"/>
              <a:chOff x="-1515837" y="430036"/>
              <a:chExt cx="369570" cy="369570"/>
            </a:xfrm>
            <a:grpFill/>
          </p:grpSpPr>
          <p:sp>
            <p:nvSpPr>
              <p:cNvPr id="62" name="Shape 4"/>
              <p:cNvSpPr/>
              <p:nvPr/>
            </p:nvSpPr>
            <p:spPr>
              <a:xfrm>
                <a:off x="-1515837" y="430036"/>
                <a:ext cx="369570" cy="369570"/>
              </a:xfrm>
              <a:prstGeom prst="roundRect">
                <a:avLst>
                  <a:gd name="adj" fmla="val 18669"/>
                </a:avLst>
              </a:prstGeom>
              <a:grpFill/>
              <a:ln w="7620">
                <a:solidFill>
                  <a:srgbClr val="C5D2CF"/>
                </a:solidFill>
                <a:prstDash val="solid"/>
              </a:ln>
            </p:spPr>
            <p:txBody>
              <a:bodyPr/>
              <a:lstStyle/>
              <a:p/>
            </p:txBody>
          </p:sp>
          <p:sp>
            <p:nvSpPr>
              <p:cNvPr id="63" name="Text 5"/>
              <p:cNvSpPr/>
              <p:nvPr/>
            </p:nvSpPr>
            <p:spPr>
              <a:xfrm>
                <a:off x="-1368557" y="491591"/>
                <a:ext cx="74890" cy="246459"/>
              </a:xfrm>
              <a:prstGeom prst="rect">
                <a:avLst/>
              </a:prstGeom>
              <a:grpFill/>
            </p:spPr>
            <p:txBody>
              <a:bodyPr wrap="none" lIns="0" tIns="0" rIns="0" bIns="0" rtlCol="0" anchor="t"/>
              <a:lstStyle/>
              <a:p>
                <a:pPr marL="0" indent="0" algn="ctr">
                  <a:lnSpc>
                    <a:spcPts val="1900"/>
                  </a:lnSpc>
                  <a:buNone/>
                </a:pPr>
                <a:r>
                  <a:rPr lang="en-US" sz="1900" dirty="0">
                    <a:solidFill>
                      <a:srgbClr val="2C3249"/>
                    </a:solidFill>
                    <a:latin typeface="Kanit" pitchFamily="34" charset="0"/>
                    <a:ea typeface="Kanit" pitchFamily="34" charset="0"/>
                    <a:cs typeface="Kanit" pitchFamily="34" charset="0"/>
                  </a:rPr>
                  <a:t>1</a:t>
                </a:r>
                <a:endParaRPr lang="en-US" sz="1900" dirty="0"/>
              </a:p>
            </p:txBody>
          </p:sp>
        </p:grpSp>
        <p:sp>
          <p:nvSpPr>
            <p:cNvPr id="61" name="Shape 13"/>
            <p:cNvSpPr/>
            <p:nvPr/>
          </p:nvSpPr>
          <p:spPr>
            <a:xfrm>
              <a:off x="317951" y="1499678"/>
              <a:ext cx="836340" cy="45719"/>
            </a:xfrm>
            <a:prstGeom prst="roundRect">
              <a:avLst>
                <a:gd name="adj" fmla="val 301812"/>
              </a:avLst>
            </a:prstGeom>
            <a:grpFill/>
          </p:spPr>
          <p:txBody>
            <a:bodyPr/>
            <a:lstStyle/>
            <a:p/>
          </p:txBody>
        </p:sp>
      </p:grpSp>
      <p:grpSp>
        <p:nvGrpSpPr>
          <p:cNvPr id="2" name="Группа 1"/>
          <p:cNvGrpSpPr/>
          <p:nvPr/>
        </p:nvGrpSpPr>
        <p:grpSpPr>
          <a:xfrm>
            <a:off x="6694423" y="666292"/>
            <a:ext cx="5037901" cy="669095"/>
            <a:chOff x="6662705" y="578025"/>
            <a:chExt cx="5002356" cy="669095"/>
          </a:xfrm>
        </p:grpSpPr>
        <p:sp>
          <p:nvSpPr>
            <p:cNvPr id="75" name="Скругленный прямоугольник 74"/>
            <p:cNvSpPr/>
            <p:nvPr/>
          </p:nvSpPr>
          <p:spPr>
            <a:xfrm>
              <a:off x="6667537" y="578025"/>
              <a:ext cx="4848045" cy="421341"/>
            </a:xfrm>
            <a:prstGeom prst="roundRect">
              <a:avLst/>
            </a:prstGeom>
            <a:solidFill>
              <a:schemeClr val="bg1"/>
            </a:solidFill>
            <a:ln w="1905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662705" y="600789"/>
              <a:ext cx="500235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Повторное обращение через 24 года </a:t>
              </a:r>
              <a:r>
                <a:rPr lang="ru-RU" b="1" dirty="0" smtClean="0">
                  <a:solidFill>
                    <a:srgbClr val="E94010"/>
                  </a:solidFill>
                </a:rPr>
                <a:t>(2022 год)</a:t>
              </a:r>
              <a:endParaRPr lang="ru-RU" sz="2000" dirty="0" smtClean="0"/>
            </a:p>
            <a:p>
              <a:endParaRPr lang="ru-RU" b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35" name="Shape 2"/>
          <p:cNvSpPr/>
          <p:nvPr/>
        </p:nvSpPr>
        <p:spPr>
          <a:xfrm>
            <a:off x="229143" y="846187"/>
            <a:ext cx="45719" cy="5736478"/>
          </a:xfrm>
          <a:prstGeom prst="roundRect">
            <a:avLst>
              <a:gd name="adj" fmla="val 301812"/>
            </a:avLst>
          </a:prstGeo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/>
        </p:txBody>
      </p:sp>
      <p:grpSp>
        <p:nvGrpSpPr>
          <p:cNvPr id="56" name="Группа 55"/>
          <p:cNvGrpSpPr/>
          <p:nvPr/>
        </p:nvGrpSpPr>
        <p:grpSpPr>
          <a:xfrm>
            <a:off x="75236" y="1495452"/>
            <a:ext cx="1562099" cy="369570"/>
            <a:chOff x="3810" y="1957320"/>
            <a:chExt cx="1562099" cy="369570"/>
          </a:xfrm>
          <a:solidFill>
            <a:schemeClr val="accent1">
              <a:lumMod val="20000"/>
              <a:lumOff val="80000"/>
            </a:schemeClr>
          </a:solidFill>
        </p:grpSpPr>
        <p:grpSp>
          <p:nvGrpSpPr>
            <p:cNvPr id="49" name="Группа 48"/>
            <p:cNvGrpSpPr/>
            <p:nvPr/>
          </p:nvGrpSpPr>
          <p:grpSpPr>
            <a:xfrm>
              <a:off x="3810" y="1957320"/>
              <a:ext cx="369570" cy="369570"/>
              <a:chOff x="-1519461" y="1113885"/>
              <a:chExt cx="369570" cy="369570"/>
            </a:xfrm>
            <a:grpFill/>
          </p:grpSpPr>
          <p:sp>
            <p:nvSpPr>
              <p:cNvPr id="40" name="Shape 9"/>
              <p:cNvSpPr/>
              <p:nvPr/>
            </p:nvSpPr>
            <p:spPr>
              <a:xfrm>
                <a:off x="-1519461" y="1113885"/>
                <a:ext cx="369570" cy="369570"/>
              </a:xfrm>
              <a:prstGeom prst="roundRect">
                <a:avLst>
                  <a:gd name="adj" fmla="val 18669"/>
                </a:avLst>
              </a:prstGeom>
              <a:grpFill/>
              <a:ln w="7620">
                <a:solidFill>
                  <a:srgbClr val="C5D2CF"/>
                </a:solidFill>
                <a:prstDash val="solid"/>
              </a:ln>
            </p:spPr>
            <p:txBody>
              <a:bodyPr/>
              <a:lstStyle/>
              <a:p/>
            </p:txBody>
          </p:sp>
          <p:sp>
            <p:nvSpPr>
              <p:cNvPr id="41" name="Text 10"/>
              <p:cNvSpPr/>
              <p:nvPr/>
            </p:nvSpPr>
            <p:spPr>
              <a:xfrm>
                <a:off x="-1392659" y="1203420"/>
                <a:ext cx="124658" cy="246459"/>
              </a:xfrm>
              <a:prstGeom prst="rect">
                <a:avLst/>
              </a:prstGeom>
              <a:grpFill/>
            </p:spPr>
            <p:txBody>
              <a:bodyPr wrap="none" lIns="0" tIns="0" rIns="0" bIns="0" rtlCol="0" anchor="t"/>
              <a:lstStyle/>
              <a:p>
                <a:pPr marL="0" indent="0" algn="ctr">
                  <a:lnSpc>
                    <a:spcPts val="1900"/>
                  </a:lnSpc>
                  <a:buNone/>
                </a:pPr>
                <a:r>
                  <a:rPr lang="en-US" sz="1900" dirty="0">
                    <a:solidFill>
                      <a:srgbClr val="2C3249"/>
                    </a:solidFill>
                    <a:latin typeface="Kanit" pitchFamily="34" charset="0"/>
                    <a:ea typeface="Kanit" pitchFamily="34" charset="0"/>
                    <a:cs typeface="Kanit" pitchFamily="34" charset="0"/>
                  </a:rPr>
                  <a:t>2</a:t>
                </a:r>
                <a:endParaRPr lang="en-US" sz="1900" dirty="0"/>
              </a:p>
            </p:txBody>
          </p:sp>
        </p:grpSp>
        <p:sp>
          <p:nvSpPr>
            <p:cNvPr id="55" name="Shape 13"/>
            <p:cNvSpPr/>
            <p:nvPr/>
          </p:nvSpPr>
          <p:spPr>
            <a:xfrm>
              <a:off x="361950" y="2141617"/>
              <a:ext cx="1203959" cy="45719"/>
            </a:xfrm>
            <a:prstGeom prst="roundRect">
              <a:avLst>
                <a:gd name="adj" fmla="val 301812"/>
              </a:avLst>
            </a:prstGeom>
            <a:grpFill/>
          </p:spPr>
          <p:txBody>
            <a:bodyPr/>
            <a:lstStyle/>
            <a:p/>
          </p:txBody>
        </p:sp>
      </p:grpSp>
      <p:grpSp>
        <p:nvGrpSpPr>
          <p:cNvPr id="58" name="Группа 57"/>
          <p:cNvGrpSpPr/>
          <p:nvPr/>
        </p:nvGrpSpPr>
        <p:grpSpPr>
          <a:xfrm>
            <a:off x="75236" y="642652"/>
            <a:ext cx="1533524" cy="369570"/>
            <a:chOff x="-14186" y="1467505"/>
            <a:chExt cx="1533524" cy="369570"/>
          </a:xfrm>
          <a:solidFill>
            <a:schemeClr val="accent1">
              <a:lumMod val="20000"/>
              <a:lumOff val="80000"/>
            </a:schemeClr>
          </a:solidFill>
        </p:grpSpPr>
        <p:grpSp>
          <p:nvGrpSpPr>
            <p:cNvPr id="48" name="Группа 47"/>
            <p:cNvGrpSpPr/>
            <p:nvPr/>
          </p:nvGrpSpPr>
          <p:grpSpPr>
            <a:xfrm>
              <a:off x="-14186" y="1467505"/>
              <a:ext cx="369570" cy="369570"/>
              <a:chOff x="-1537457" y="551869"/>
              <a:chExt cx="369570" cy="369570"/>
            </a:xfrm>
            <a:grpFill/>
          </p:grpSpPr>
          <p:sp>
            <p:nvSpPr>
              <p:cNvPr id="37" name="Shape 4"/>
              <p:cNvSpPr/>
              <p:nvPr/>
            </p:nvSpPr>
            <p:spPr>
              <a:xfrm>
                <a:off x="-1537457" y="551869"/>
                <a:ext cx="369570" cy="369570"/>
              </a:xfrm>
              <a:prstGeom prst="roundRect">
                <a:avLst>
                  <a:gd name="adj" fmla="val 18669"/>
                </a:avLst>
              </a:prstGeom>
              <a:grpFill/>
              <a:ln w="7620">
                <a:solidFill>
                  <a:srgbClr val="C5D2CF"/>
                </a:solidFill>
                <a:prstDash val="solid"/>
              </a:ln>
            </p:spPr>
            <p:txBody>
              <a:bodyPr/>
              <a:lstStyle/>
              <a:p/>
            </p:txBody>
          </p:sp>
          <p:sp>
            <p:nvSpPr>
              <p:cNvPr id="38" name="Text 5"/>
              <p:cNvSpPr/>
              <p:nvPr/>
            </p:nvSpPr>
            <p:spPr>
              <a:xfrm>
                <a:off x="-1404092" y="616130"/>
                <a:ext cx="74890" cy="246459"/>
              </a:xfrm>
              <a:prstGeom prst="rect">
                <a:avLst/>
              </a:prstGeom>
              <a:grpFill/>
            </p:spPr>
            <p:txBody>
              <a:bodyPr wrap="none" lIns="0" tIns="0" rIns="0" bIns="0" rtlCol="0" anchor="t"/>
              <a:lstStyle/>
              <a:p>
                <a:pPr marL="0" indent="0" algn="ctr">
                  <a:lnSpc>
                    <a:spcPts val="1900"/>
                  </a:lnSpc>
                  <a:buNone/>
                </a:pPr>
                <a:r>
                  <a:rPr lang="en-US" sz="1900" dirty="0">
                    <a:solidFill>
                      <a:srgbClr val="2C3249"/>
                    </a:solidFill>
                    <a:latin typeface="Kanit" pitchFamily="34" charset="0"/>
                    <a:ea typeface="Kanit" pitchFamily="34" charset="0"/>
                    <a:cs typeface="Kanit" pitchFamily="34" charset="0"/>
                  </a:rPr>
                  <a:t>1</a:t>
                </a:r>
                <a:endParaRPr lang="en-US" sz="1900" dirty="0"/>
              </a:p>
            </p:txBody>
          </p:sp>
        </p:grpSp>
        <p:sp>
          <p:nvSpPr>
            <p:cNvPr id="57" name="Shape 13"/>
            <p:cNvSpPr/>
            <p:nvPr/>
          </p:nvSpPr>
          <p:spPr>
            <a:xfrm>
              <a:off x="315379" y="1621511"/>
              <a:ext cx="1203959" cy="45719"/>
            </a:xfrm>
            <a:prstGeom prst="roundRect">
              <a:avLst>
                <a:gd name="adj" fmla="val 301812"/>
              </a:avLst>
            </a:prstGeom>
            <a:grpFill/>
          </p:spPr>
          <p:txBody>
            <a:bodyPr/>
            <a:lstStyle/>
            <a:p/>
          </p:txBody>
        </p:sp>
      </p:grpSp>
      <p:sp>
        <p:nvSpPr>
          <p:cNvPr id="4" name="Заголовок 1"/>
          <p:cNvSpPr txBox="1"/>
          <p:nvPr/>
        </p:nvSpPr>
        <p:spPr>
          <a:xfrm>
            <a:off x="135137" y="-262141"/>
            <a:ext cx="6770160" cy="9722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SzPct val="100000"/>
              <a:buFontTx/>
              <a:buNone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 panose="02020603050405020304"/>
                <a:ea typeface="+mj-ea"/>
                <a:cs typeface="Times New Roman" pitchFamily="18" charset="0" panose="02020603050405020304"/>
              </a:rPr>
              <a:t>Результаты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 panose="02020603050405020304"/>
                <a:ea typeface="+mj-ea"/>
                <a:cs typeface="Times New Roman" pitchFamily="18" charset="0" panose="02020603050405020304"/>
              </a:rPr>
              <a:t>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 panose="02020603050405020304"/>
                <a:ea typeface="+mj-ea"/>
                <a:cs typeface="Times New Roman" pitchFamily="18" charset="0" panose="02020603050405020304"/>
              </a:rPr>
              <a:t>и обсуждение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 panose="02020603050405020304"/>
              <a:ea typeface="+mj-ea"/>
              <a:cs typeface="Times New Roman" pitchFamily="18" charset="0" panose="0202060305040502030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3498" y="1076166"/>
            <a:ext cx="5189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400" b="1" dirty="0" smtClean="0">
                <a:solidFill>
                  <a:srgbClr val="0C58A2"/>
                </a:solidFill>
              </a:rPr>
              <a:t>Причина: </a:t>
            </a:r>
            <a:r>
              <a:rPr lang="ru-RU" sz="1400" dirty="0" smtClean="0">
                <a:solidFill>
                  <a:srgbClr val="002060"/>
                </a:solidFill>
              </a:rPr>
              <a:t>редукционные пороки верхних и нижних конечностей у родившегося мальчика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316717" y="4487917"/>
            <a:ext cx="56020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ru-RU" dirty="0" smtClean="0">
                <a:solidFill>
                  <a:srgbClr val="2C2D2E"/>
                </a:solidFill>
                <a:latin typeface="Times New Roman" pitchFamily="18" charset="0" panose="02020603050405020304"/>
              </a:rPr>
            </a:b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6480638" y="1061767"/>
            <a:ext cx="52303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0C58A2"/>
                </a:solidFill>
              </a:rPr>
              <a:t>Причина: </a:t>
            </a:r>
            <a:r>
              <a:rPr lang="ru-RU" sz="1400" dirty="0" smtClean="0">
                <a:solidFill>
                  <a:srgbClr val="002060"/>
                </a:solidFill>
              </a:rPr>
              <a:t>генетическая консультация для планирования деторождения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429376" y="1873232"/>
            <a:ext cx="5391150" cy="166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  <a:buFont typeface="Arial" pitchFamily="34" charset="0" panose="020B0604020202020204"/>
              <a:buChar char="•"/>
            </a:pPr>
            <a:r>
              <a:rPr lang="ru-RU" sz="1400" dirty="0" smtClean="0">
                <a:solidFill>
                  <a:srgbClr val="002060"/>
                </a:solidFill>
              </a:rPr>
              <a:t> Пластические операции на конечностях в 2 года и 10 лет</a:t>
            </a:r>
          </a:p>
          <a:p>
            <a:pPr algn="just">
              <a:buFont typeface="Arial" pitchFamily="34" charset="0" panose="020B0604020202020204"/>
              <a:buChar char="•"/>
            </a:pPr>
            <a:r>
              <a:rPr lang="ru-RU" sz="1400" b="1" dirty="0" smtClean="0">
                <a:solidFill>
                  <a:srgbClr val="002060"/>
                </a:solidFill>
              </a:rPr>
              <a:t> </a:t>
            </a:r>
            <a:r>
              <a:rPr lang="ru-RU" sz="1400" b="1" dirty="0" err="1" smtClean="0">
                <a:solidFill>
                  <a:srgbClr val="002060"/>
                </a:solidFill>
              </a:rPr>
              <a:t>Эктодермальные</a:t>
            </a:r>
            <a:r>
              <a:rPr lang="ru-RU" sz="1400" b="1" dirty="0" smtClean="0">
                <a:solidFill>
                  <a:srgbClr val="002060"/>
                </a:solidFill>
              </a:rPr>
              <a:t> проявления в 14 лет: </a:t>
            </a:r>
            <a:r>
              <a:rPr lang="ru-RU" sz="1400" dirty="0" smtClean="0">
                <a:solidFill>
                  <a:srgbClr val="002060"/>
                </a:solidFill>
              </a:rPr>
              <a:t>гидраденит с частыми обострениями, скудное </a:t>
            </a:r>
            <a:r>
              <a:rPr lang="ru-RU" sz="1400" dirty="0" err="1" smtClean="0">
                <a:solidFill>
                  <a:srgbClr val="002060"/>
                </a:solidFill>
              </a:rPr>
              <a:t>оволосение</a:t>
            </a:r>
            <a:r>
              <a:rPr lang="ru-RU" sz="1400" dirty="0" smtClean="0">
                <a:solidFill>
                  <a:srgbClr val="002060"/>
                </a:solidFill>
              </a:rPr>
              <a:t>, </a:t>
            </a:r>
            <a:r>
              <a:rPr lang="ru-RU" sz="1400" dirty="0" err="1" smtClean="0">
                <a:solidFill>
                  <a:srgbClr val="002060"/>
                </a:solidFill>
              </a:rPr>
              <a:t>гиподонтия</a:t>
            </a:r>
            <a:r>
              <a:rPr lang="ru-RU" sz="1400" dirty="0" smtClean="0">
                <a:solidFill>
                  <a:srgbClr val="002060"/>
                </a:solidFill>
              </a:rPr>
              <a:t>. </a:t>
            </a:r>
          </a:p>
          <a:p>
            <a:pPr algn="just">
              <a:buFont typeface="Arial" pitchFamily="34" charset="0" panose="020B0604020202020204"/>
              <a:buChar char="•"/>
            </a:pPr>
            <a:r>
              <a:rPr lang="ru-RU" sz="1400" dirty="0" smtClean="0">
                <a:solidFill>
                  <a:srgbClr val="002060"/>
                </a:solidFill>
              </a:rPr>
              <a:t>Пробанд плохо переносит гипертермию и реагирует на неё выраженным потоотделением</a:t>
            </a:r>
          </a:p>
          <a:p>
            <a:pPr algn="just">
              <a:buFont typeface="Arial" pitchFamily="34" charset="0" panose="020B0604020202020204"/>
              <a:buChar char="•"/>
            </a:pPr>
            <a:r>
              <a:rPr lang="ru-RU" sz="1400" dirty="0" smtClean="0">
                <a:solidFill>
                  <a:srgbClr val="002060"/>
                </a:solidFill>
              </a:rPr>
              <a:t> Обследование внутренних органов без патологии</a:t>
            </a:r>
          </a:p>
          <a:p>
            <a:pPr algn="just"/>
            <a:endParaRPr lang="ru-RU" sz="1400" dirty="0" smtClean="0">
              <a:solidFill>
                <a:srgbClr val="002060"/>
              </a:solidFill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566116" y="654825"/>
            <a:ext cx="4834758" cy="421341"/>
            <a:chOff x="529399" y="546847"/>
            <a:chExt cx="4834758" cy="421341"/>
          </a:xfrm>
        </p:grpSpPr>
        <p:sp>
          <p:nvSpPr>
            <p:cNvPr id="74" name="Скругленный прямоугольник 73"/>
            <p:cNvSpPr/>
            <p:nvPr/>
          </p:nvSpPr>
          <p:spPr>
            <a:xfrm>
              <a:off x="1086928" y="546847"/>
              <a:ext cx="3769744" cy="421341"/>
            </a:xfrm>
            <a:prstGeom prst="roundRect">
              <a:avLst/>
            </a:prstGeom>
            <a:solidFill>
              <a:schemeClr val="bg1"/>
            </a:solidFill>
            <a:ln w="1905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29399" y="557094"/>
              <a:ext cx="48347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rgbClr val="002060"/>
                  </a:solidFill>
                </a:rPr>
                <a:t>Первое обращение </a:t>
              </a:r>
              <a:r>
                <a:rPr lang="ru-RU" b="1" dirty="0" smtClean="0">
                  <a:solidFill>
                    <a:srgbClr val="E94010"/>
                  </a:solidFill>
                </a:rPr>
                <a:t>(</a:t>
              </a:r>
              <a:r>
                <a:rPr lang="ru-RU" b="1" dirty="0" smtClean="0">
                  <a:solidFill>
                    <a:srgbClr val="FF0000"/>
                  </a:solidFill>
                </a:rPr>
                <a:t>1998 год)</a:t>
              </a:r>
              <a:endParaRPr lang="ru-RU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50" name="Прямоугольник 49"/>
          <p:cNvSpPr/>
          <p:nvPr/>
        </p:nvSpPr>
        <p:spPr>
          <a:xfrm>
            <a:off x="1763895" y="1527408"/>
            <a:ext cx="245124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rgbClr val="E94010"/>
                </a:solidFill>
              </a:rPr>
              <a:t>Анамнез и обследование</a:t>
            </a:r>
            <a:endParaRPr lang="ru-RU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7859531" y="1505208"/>
            <a:ext cx="245124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rgbClr val="E94010"/>
                </a:solidFill>
              </a:rPr>
              <a:t>Анамнез и обследование</a:t>
            </a:r>
            <a:endParaRPr lang="ru-RU" dirty="0"/>
          </a:p>
        </p:txBody>
      </p:sp>
      <p:grpSp>
        <p:nvGrpSpPr>
          <p:cNvPr id="67" name="Группа 66"/>
          <p:cNvGrpSpPr/>
          <p:nvPr/>
        </p:nvGrpSpPr>
        <p:grpSpPr>
          <a:xfrm>
            <a:off x="6064854" y="1495485"/>
            <a:ext cx="1562099" cy="369570"/>
            <a:chOff x="37557" y="2569418"/>
            <a:chExt cx="1562099" cy="369570"/>
          </a:xfrm>
          <a:solidFill>
            <a:schemeClr val="accent1">
              <a:lumMod val="20000"/>
              <a:lumOff val="80000"/>
            </a:schemeClr>
          </a:solidFill>
        </p:grpSpPr>
        <p:grpSp>
          <p:nvGrpSpPr>
            <p:cNvPr id="68" name="Группа 48"/>
            <p:cNvGrpSpPr/>
            <p:nvPr/>
          </p:nvGrpSpPr>
          <p:grpSpPr>
            <a:xfrm>
              <a:off x="37557" y="2569418"/>
              <a:ext cx="369570" cy="369570"/>
              <a:chOff x="-1485714" y="1725983"/>
              <a:chExt cx="369570" cy="369570"/>
            </a:xfrm>
            <a:grpFill/>
          </p:grpSpPr>
          <p:sp>
            <p:nvSpPr>
              <p:cNvPr id="70" name="Shape 9"/>
              <p:cNvSpPr/>
              <p:nvPr/>
            </p:nvSpPr>
            <p:spPr>
              <a:xfrm>
                <a:off x="-1485714" y="1725983"/>
                <a:ext cx="369570" cy="369570"/>
              </a:xfrm>
              <a:prstGeom prst="roundRect">
                <a:avLst>
                  <a:gd name="adj" fmla="val 18669"/>
                </a:avLst>
              </a:prstGeom>
              <a:grpFill/>
              <a:ln w="7620">
                <a:solidFill>
                  <a:srgbClr val="C5D2CF"/>
                </a:solidFill>
                <a:prstDash val="solid"/>
              </a:ln>
            </p:spPr>
            <p:txBody>
              <a:bodyPr/>
              <a:lstStyle/>
              <a:p/>
            </p:txBody>
          </p:sp>
          <p:sp>
            <p:nvSpPr>
              <p:cNvPr id="71" name="Text 10"/>
              <p:cNvSpPr/>
              <p:nvPr/>
            </p:nvSpPr>
            <p:spPr>
              <a:xfrm>
                <a:off x="-1358912" y="1815518"/>
                <a:ext cx="124658" cy="246459"/>
              </a:xfrm>
              <a:prstGeom prst="rect">
                <a:avLst/>
              </a:prstGeom>
              <a:grpFill/>
            </p:spPr>
            <p:txBody>
              <a:bodyPr wrap="none" lIns="0" tIns="0" rIns="0" bIns="0" rtlCol="0" anchor="t"/>
              <a:lstStyle/>
              <a:p>
                <a:pPr marL="0" indent="0" algn="ctr">
                  <a:lnSpc>
                    <a:spcPts val="1900"/>
                  </a:lnSpc>
                  <a:buNone/>
                </a:pPr>
                <a:r>
                  <a:rPr lang="en-US" sz="1900" dirty="0">
                    <a:solidFill>
                      <a:srgbClr val="2C3249"/>
                    </a:solidFill>
                    <a:latin typeface="Kanit" pitchFamily="34" charset="0"/>
                    <a:ea typeface="Kanit" pitchFamily="34" charset="0"/>
                    <a:cs typeface="Kanit" pitchFamily="34" charset="0"/>
                  </a:rPr>
                  <a:t>2</a:t>
                </a:r>
                <a:endParaRPr lang="en-US" sz="1900" dirty="0"/>
              </a:p>
            </p:txBody>
          </p:sp>
        </p:grpSp>
        <p:sp>
          <p:nvSpPr>
            <p:cNvPr id="69" name="Shape 13"/>
            <p:cNvSpPr/>
            <p:nvPr/>
          </p:nvSpPr>
          <p:spPr>
            <a:xfrm>
              <a:off x="395697" y="2753715"/>
              <a:ext cx="1203959" cy="45719"/>
            </a:xfrm>
            <a:prstGeom prst="roundRect">
              <a:avLst>
                <a:gd name="adj" fmla="val 301812"/>
              </a:avLst>
            </a:prstGeom>
            <a:grpFill/>
          </p:spPr>
          <p:txBody>
            <a:bodyPr/>
            <a:lstStyle/>
            <a:p/>
          </p:txBody>
        </p:sp>
      </p:grpSp>
      <p:grpSp>
        <p:nvGrpSpPr>
          <p:cNvPr id="76" name="Группа 75"/>
          <p:cNvGrpSpPr/>
          <p:nvPr/>
        </p:nvGrpSpPr>
        <p:grpSpPr>
          <a:xfrm>
            <a:off x="363749" y="3628072"/>
            <a:ext cx="5655726" cy="2335347"/>
            <a:chOff x="6337987" y="4376506"/>
            <a:chExt cx="5655726" cy="2335347"/>
          </a:xfrm>
          <a:noFill/>
        </p:grpSpPr>
        <p:sp>
          <p:nvSpPr>
            <p:cNvPr id="10" name="Прямоугольник 9"/>
            <p:cNvSpPr/>
            <p:nvPr/>
          </p:nvSpPr>
          <p:spPr>
            <a:xfrm>
              <a:off x="6337987" y="5973189"/>
              <a:ext cx="5655726" cy="738664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just"/>
              <a:r>
                <a:rPr lang="ru-RU" sz="1400" i="1" dirty="0" smtClean="0">
                  <a:solidFill>
                    <a:srgbClr val="0C58A2"/>
                  </a:solidFill>
                </a:rPr>
                <a:t>Рис.1 правая кисть - </a:t>
              </a:r>
              <a:r>
                <a:rPr lang="ru-RU" sz="1400" i="1" dirty="0" err="1" smtClean="0">
                  <a:solidFill>
                    <a:srgbClr val="0C58A2"/>
                  </a:solidFill>
                </a:rPr>
                <a:t>эктродактилия</a:t>
              </a:r>
              <a:r>
                <a:rPr lang="ru-RU" sz="1400" i="1" dirty="0" smtClean="0">
                  <a:solidFill>
                    <a:srgbClr val="0C58A2"/>
                  </a:solidFill>
                </a:rPr>
                <a:t> и синдактилия 4-5 пальцев </a:t>
              </a:r>
            </a:p>
            <a:p>
              <a:pPr algn="just"/>
              <a:r>
                <a:rPr lang="ru-RU" sz="1400" i="1" dirty="0" smtClean="0">
                  <a:solidFill>
                    <a:srgbClr val="0C58A2"/>
                  </a:solidFill>
                </a:rPr>
                <a:t>Рис.2 правая стопа - </a:t>
              </a:r>
              <a:r>
                <a:rPr lang="ru-RU" sz="1400" i="1" dirty="0" err="1" smtClean="0">
                  <a:solidFill>
                    <a:srgbClr val="0C58A2"/>
                  </a:solidFill>
                </a:rPr>
                <a:t>эктродактилия</a:t>
              </a:r>
              <a:r>
                <a:rPr lang="ru-RU" sz="1400" i="1" dirty="0" smtClean="0">
                  <a:solidFill>
                    <a:srgbClr val="0C58A2"/>
                  </a:solidFill>
                </a:rPr>
                <a:t>, синдактилия 4-5 пальцев, левая стопа - </a:t>
              </a:r>
              <a:r>
                <a:rPr lang="ru-RU" sz="1400" i="1" dirty="0" err="1" smtClean="0">
                  <a:solidFill>
                    <a:srgbClr val="0C58A2"/>
                  </a:solidFill>
                </a:rPr>
                <a:t>олигодактилия</a:t>
              </a:r>
              <a:r>
                <a:rPr lang="ru-RU" sz="1400" i="1" dirty="0" smtClean="0">
                  <a:solidFill>
                    <a:srgbClr val="0C58A2"/>
                  </a:solidFill>
                </a:rPr>
                <a:t> (аплазия 3-го пальца) и синдактилия 4-5</a:t>
              </a:r>
              <a:endParaRPr lang="ru-RU" i="1" dirty="0">
                <a:solidFill>
                  <a:srgbClr val="0C58A2"/>
                </a:solidFill>
              </a:endParaRPr>
            </a:p>
          </p:txBody>
        </p:sp>
        <p:pic>
          <p:nvPicPr>
            <p:cNvPr id="17" name="Рисунок 16" descr="IMG-20230325-WA0002.jpg"/>
            <p:cNvPicPr>
              <a:picLocks noChangeAspect="1"/>
            </p:cNvPicPr>
            <p:nvPr/>
          </p:nvPicPr>
          <p:blipFill>
            <a:blip r:embed="rId1"/>
            <a:srcRect l="12887" t="2020" r="5480" b="27282"/>
            <a:stretch/>
          </p:blipFill>
          <p:spPr>
            <a:xfrm>
              <a:off x="8842044" y="4384172"/>
              <a:ext cx="2252338" cy="1462995"/>
            </a:xfrm>
            <a:prstGeom prst="rect">
              <a:avLst/>
            </a:prstGeom>
            <a:grpFill/>
          </p:spPr>
        </p:pic>
        <p:pic>
          <p:nvPicPr>
            <p:cNvPr id="18" name="Рисунок 17" descr="IMG-20230325-WA0007.jpg"/>
            <p:cNvPicPr>
              <a:picLocks noChangeAspect="1"/>
            </p:cNvPicPr>
            <p:nvPr/>
          </p:nvPicPr>
          <p:blipFill>
            <a:blip r:embed="rId2"/>
            <a:srcRect l="3279" t="29646" r="12504" b="14793"/>
            <a:stretch/>
          </p:blipFill>
          <p:spPr>
            <a:xfrm>
              <a:off x="7007456" y="4376506"/>
              <a:ext cx="1671873" cy="1470661"/>
            </a:xfrm>
            <a:prstGeom prst="rect">
              <a:avLst/>
            </a:prstGeom>
            <a:grpFill/>
          </p:spPr>
        </p:pic>
        <p:sp>
          <p:nvSpPr>
            <p:cNvPr id="77" name="Прямоугольник 76"/>
            <p:cNvSpPr/>
            <p:nvPr/>
          </p:nvSpPr>
          <p:spPr>
            <a:xfrm>
              <a:off x="7600611" y="5757484"/>
              <a:ext cx="582211" cy="307777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r>
                <a:rPr lang="ru-RU" sz="1400" i="1" dirty="0" smtClean="0">
                  <a:solidFill>
                    <a:srgbClr val="0C58A2"/>
                  </a:solidFill>
                </a:rPr>
                <a:t>Рис.1</a:t>
              </a:r>
              <a:endParaRPr lang="ru-RU" sz="1400" dirty="0"/>
            </a:p>
          </p:txBody>
        </p:sp>
        <p:sp>
          <p:nvSpPr>
            <p:cNvPr id="78" name="Прямоугольник 77"/>
            <p:cNvSpPr/>
            <p:nvPr/>
          </p:nvSpPr>
          <p:spPr>
            <a:xfrm>
              <a:off x="9687278" y="5762705"/>
              <a:ext cx="582211" cy="307777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r>
                <a:rPr lang="ru-RU" sz="1400" i="1" dirty="0" smtClean="0">
                  <a:solidFill>
                    <a:srgbClr val="0C58A2"/>
                  </a:solidFill>
                </a:rPr>
                <a:t>Рис.2</a:t>
              </a:r>
              <a:endParaRPr lang="ru-RU" sz="1400" dirty="0"/>
            </a:p>
          </p:txBody>
        </p:sp>
      </p:grpSp>
      <p:grpSp>
        <p:nvGrpSpPr>
          <p:cNvPr id="84" name="Группа 83"/>
          <p:cNvGrpSpPr/>
          <p:nvPr/>
        </p:nvGrpSpPr>
        <p:grpSpPr>
          <a:xfrm>
            <a:off x="175043" y="5928022"/>
            <a:ext cx="5889811" cy="830997"/>
            <a:chOff x="276955" y="5762974"/>
            <a:chExt cx="5302724" cy="830997"/>
          </a:xfrm>
        </p:grpSpPr>
        <p:sp>
          <p:nvSpPr>
            <p:cNvPr id="79" name="Скругленный прямоугольник 78"/>
            <p:cNvSpPr/>
            <p:nvPr/>
          </p:nvSpPr>
          <p:spPr>
            <a:xfrm>
              <a:off x="582706" y="5798371"/>
              <a:ext cx="4787154" cy="78827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Прямоугольник 79"/>
            <p:cNvSpPr/>
            <p:nvPr/>
          </p:nvSpPr>
          <p:spPr>
            <a:xfrm>
              <a:off x="276955" y="5762974"/>
              <a:ext cx="5302724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600" b="1" dirty="0" smtClean="0">
                  <a:solidFill>
                    <a:srgbClr val="002060"/>
                  </a:solidFill>
                </a:rPr>
                <a:t>Предположительный диагноз: </a:t>
              </a:r>
            </a:p>
            <a:p>
              <a:pPr algn="ctr"/>
              <a:r>
                <a:rPr lang="ru-RU" sz="1600" b="1" dirty="0" smtClean="0">
                  <a:solidFill>
                    <a:srgbClr val="0C58A2"/>
                  </a:solidFill>
                </a:rPr>
                <a:t>Синдром ЕЕС (</a:t>
              </a:r>
              <a:r>
                <a:rPr lang="ru-RU" sz="1600" b="1" dirty="0" err="1" smtClean="0">
                  <a:solidFill>
                    <a:srgbClr val="0C58A2"/>
                  </a:solidFill>
                </a:rPr>
                <a:t>ectrodactyly-ectodermal</a:t>
              </a:r>
              <a:r>
                <a:rPr lang="ru-RU" sz="1600" b="1" dirty="0" smtClean="0">
                  <a:solidFill>
                    <a:srgbClr val="0C58A2"/>
                  </a:solidFill>
                </a:rPr>
                <a:t> </a:t>
              </a:r>
              <a:r>
                <a:rPr lang="ru-RU" sz="1600" b="1" dirty="0" err="1" smtClean="0">
                  <a:solidFill>
                    <a:srgbClr val="0C58A2"/>
                  </a:solidFill>
                </a:rPr>
                <a:t>dysplasia-clefting</a:t>
              </a:r>
              <a:r>
                <a:rPr lang="ru-RU" sz="1600" b="1" dirty="0" smtClean="0">
                  <a:solidFill>
                    <a:srgbClr val="0C58A2"/>
                  </a:solidFill>
                </a:rPr>
                <a:t> </a:t>
              </a:r>
              <a:r>
                <a:rPr lang="ru-RU" sz="1600" b="1" dirty="0" err="1" smtClean="0">
                  <a:solidFill>
                    <a:srgbClr val="0C58A2"/>
                  </a:solidFill>
                </a:rPr>
                <a:t>syndrome</a:t>
              </a:r>
              <a:r>
                <a:rPr lang="ru-RU" sz="1600" b="1" dirty="0" smtClean="0">
                  <a:solidFill>
                    <a:srgbClr val="0C58A2"/>
                  </a:solidFill>
                </a:rPr>
                <a:t>)? </a:t>
              </a:r>
              <a:endParaRPr lang="ru-RU" sz="1600" b="1" dirty="0">
                <a:solidFill>
                  <a:srgbClr val="0C58A2"/>
                </a:solidFill>
              </a:endParaRPr>
            </a:p>
          </p:txBody>
        </p:sp>
      </p:grpSp>
      <p:grpSp>
        <p:nvGrpSpPr>
          <p:cNvPr id="81" name="Группа 80"/>
          <p:cNvGrpSpPr/>
          <p:nvPr/>
        </p:nvGrpSpPr>
        <p:grpSpPr>
          <a:xfrm>
            <a:off x="6526306" y="5897446"/>
            <a:ext cx="5486400" cy="878036"/>
            <a:chOff x="430306" y="5762974"/>
            <a:chExt cx="5486400" cy="878036"/>
          </a:xfrm>
        </p:grpSpPr>
        <p:sp>
          <p:nvSpPr>
            <p:cNvPr id="82" name="Скругленный прямоугольник 81"/>
            <p:cNvSpPr/>
            <p:nvPr/>
          </p:nvSpPr>
          <p:spPr>
            <a:xfrm>
              <a:off x="560832" y="5798372"/>
              <a:ext cx="5223054" cy="84263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sp>
          <p:nvSpPr>
            <p:cNvPr id="83" name="Прямоугольник 82"/>
            <p:cNvSpPr/>
            <p:nvPr/>
          </p:nvSpPr>
          <p:spPr>
            <a:xfrm>
              <a:off x="430306" y="5762974"/>
              <a:ext cx="548640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600" b="1" dirty="0" smtClean="0">
                  <a:solidFill>
                    <a:srgbClr val="002060"/>
                  </a:solidFill>
                </a:rPr>
                <a:t>Клинический диагноз: </a:t>
              </a:r>
            </a:p>
            <a:p>
              <a:pPr algn="ctr"/>
              <a:r>
                <a:rPr lang="en-US" sz="1600" b="1" dirty="0" err="1" smtClean="0">
                  <a:solidFill>
                    <a:srgbClr val="0C58A2"/>
                  </a:solidFill>
                </a:rPr>
                <a:t>Ectrodactyly</a:t>
              </a:r>
              <a:r>
                <a:rPr lang="en-US" sz="1600" b="1" dirty="0" smtClean="0">
                  <a:solidFill>
                    <a:srgbClr val="0C58A2"/>
                  </a:solidFill>
                </a:rPr>
                <a:t>, </a:t>
              </a:r>
              <a:r>
                <a:rPr lang="en-US" sz="1600" b="1" dirty="0" err="1" smtClean="0">
                  <a:solidFill>
                    <a:srgbClr val="0C58A2"/>
                  </a:solidFill>
                </a:rPr>
                <a:t>ectodermal</a:t>
              </a:r>
              <a:r>
                <a:rPr lang="en-US" sz="1600" b="1" dirty="0" smtClean="0">
                  <a:solidFill>
                    <a:srgbClr val="0C58A2"/>
                  </a:solidFill>
                </a:rPr>
                <a:t> dysplasia, and cleft lip/palate syndrome-3</a:t>
              </a:r>
              <a:r>
                <a:rPr lang="ru-RU" sz="1600" b="1" dirty="0" smtClean="0">
                  <a:solidFill>
                    <a:srgbClr val="0C58A2"/>
                  </a:solidFill>
                </a:rPr>
                <a:t>;</a:t>
              </a:r>
              <a:r>
                <a:rPr lang="en-US" sz="1600" b="1" dirty="0" smtClean="0">
                  <a:solidFill>
                    <a:srgbClr val="0C58A2"/>
                  </a:solidFill>
                </a:rPr>
                <a:t> EEC</a:t>
              </a:r>
              <a:r>
                <a:rPr lang="ru-RU" sz="1600" b="1" dirty="0" smtClean="0">
                  <a:solidFill>
                    <a:srgbClr val="0C58A2"/>
                  </a:solidFill>
                </a:rPr>
                <a:t>3</a:t>
              </a:r>
              <a:r>
                <a:rPr lang="en-US" sz="1600" b="1" dirty="0" smtClean="0">
                  <a:solidFill>
                    <a:srgbClr val="0C58A2"/>
                  </a:solidFill>
                </a:rPr>
                <a:t> </a:t>
              </a:r>
              <a:r>
                <a:rPr lang="ru-RU" sz="1600" b="1" dirty="0" smtClean="0">
                  <a:solidFill>
                    <a:srgbClr val="0C58A2"/>
                  </a:solidFill>
                </a:rPr>
                <a:t>(</a:t>
              </a:r>
              <a:r>
                <a:rPr lang="en-AU" sz="1600" b="1" dirty="0" smtClean="0">
                  <a:solidFill>
                    <a:srgbClr val="0C58A2"/>
                  </a:solidFill>
                </a:rPr>
                <a:t>OMIM #604292, </a:t>
              </a:r>
              <a:r>
                <a:rPr lang="ru-RU" sz="1600" b="1" dirty="0" smtClean="0">
                  <a:solidFill>
                    <a:srgbClr val="0C58A2"/>
                  </a:solidFill>
                </a:rPr>
                <a:t>МКБ-10 </a:t>
              </a:r>
              <a:r>
                <a:rPr lang="en-AU" sz="1600" b="1" dirty="0" smtClean="0">
                  <a:solidFill>
                    <a:srgbClr val="0C58A2"/>
                  </a:solidFill>
                </a:rPr>
                <a:t>Q</a:t>
              </a:r>
              <a:r>
                <a:rPr lang="ru-RU" sz="1600" b="1" dirty="0" smtClean="0">
                  <a:solidFill>
                    <a:srgbClr val="0C58A2"/>
                  </a:solidFill>
                </a:rPr>
                <a:t>82.4</a:t>
              </a:r>
              <a:r>
                <a:rPr lang="en-AU" sz="1600" b="1" dirty="0" smtClean="0">
                  <a:solidFill>
                    <a:srgbClr val="0C58A2"/>
                  </a:solidFill>
                </a:rPr>
                <a:t>)</a:t>
              </a:r>
              <a:endParaRPr lang="ru-RU" sz="1600" b="1" dirty="0">
                <a:solidFill>
                  <a:srgbClr val="0C58A2"/>
                </a:solidFill>
              </a:endParaRPr>
            </a:p>
          </p:txBody>
        </p:sp>
      </p:grpSp>
      <p:sp>
        <p:nvSpPr>
          <p:cNvPr id="85" name="Прямоугольник 84"/>
          <p:cNvSpPr/>
          <p:nvPr/>
        </p:nvSpPr>
        <p:spPr>
          <a:xfrm>
            <a:off x="6505575" y="3859722"/>
            <a:ext cx="533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0" i="0" dirty="0" smtClean="0">
                <a:solidFill>
                  <a:srgbClr val="002060"/>
                </a:solidFill>
                <a:effectLst/>
              </a:rPr>
              <a:t>“Мыс вдовы", уплощенный затылок, седые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b="0" i="0" dirty="0" smtClean="0">
                <a:solidFill>
                  <a:srgbClr val="002060"/>
                </a:solidFill>
                <a:effectLst/>
              </a:rPr>
              <a:t>волосы на голове, редкие брови, высокое небо, гипоплазия верхних резцов, </a:t>
            </a:r>
            <a:r>
              <a:rPr lang="ru-RU" sz="1400" b="0" i="0" dirty="0" err="1" smtClean="0">
                <a:solidFill>
                  <a:srgbClr val="002060"/>
                </a:solidFill>
                <a:effectLst/>
              </a:rPr>
              <a:t>микрогения</a:t>
            </a:r>
            <a:r>
              <a:rPr lang="ru-RU" sz="1400" b="0" i="0" dirty="0" smtClean="0">
                <a:solidFill>
                  <a:srgbClr val="002060"/>
                </a:solidFill>
                <a:effectLst/>
              </a:rPr>
              <a:t>,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b="0" i="0" dirty="0" err="1" smtClean="0">
                <a:solidFill>
                  <a:srgbClr val="002060"/>
                </a:solidFill>
                <a:effectLst/>
              </a:rPr>
              <a:t>периорбитальная</a:t>
            </a:r>
            <a:r>
              <a:rPr lang="ru-RU" sz="1400" b="0" i="0" dirty="0" smtClean="0">
                <a:solidFill>
                  <a:srgbClr val="002060"/>
                </a:solidFill>
                <a:effectLst/>
              </a:rPr>
              <a:t> складчатость, скудное </a:t>
            </a:r>
            <a:r>
              <a:rPr lang="ru-RU" sz="1400" b="0" i="0" dirty="0" err="1" smtClean="0">
                <a:solidFill>
                  <a:srgbClr val="002060"/>
                </a:solidFill>
                <a:effectLst/>
              </a:rPr>
              <a:t>оволосение</a:t>
            </a:r>
            <a:r>
              <a:rPr lang="ru-RU" sz="1400" b="0" i="0" dirty="0" smtClean="0">
                <a:solidFill>
                  <a:srgbClr val="002060"/>
                </a:solidFill>
                <a:effectLst/>
              </a:rPr>
              <a:t>, сухость кожи (особенно на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b="0" i="0" dirty="0" smtClean="0">
                <a:solidFill>
                  <a:srgbClr val="002060"/>
                </a:solidFill>
                <a:effectLst/>
              </a:rPr>
              <a:t>конечностях), </a:t>
            </a:r>
            <a:r>
              <a:rPr lang="ru-RU" sz="1400" b="0" i="0" dirty="0" err="1" smtClean="0">
                <a:solidFill>
                  <a:srgbClr val="002060"/>
                </a:solidFill>
                <a:effectLst/>
              </a:rPr>
              <a:t>гемангиома</a:t>
            </a:r>
            <a:r>
              <a:rPr lang="ru-RU" sz="1400" b="0" i="0" dirty="0" smtClean="0">
                <a:solidFill>
                  <a:srgbClr val="002060"/>
                </a:solidFill>
                <a:effectLst/>
              </a:rPr>
              <a:t> размером более 15 см на левой руке, множественные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b="0" i="0" dirty="0" smtClean="0">
                <a:solidFill>
                  <a:srgbClr val="002060"/>
                </a:solidFill>
                <a:effectLst/>
              </a:rPr>
              <a:t>послеоперационные рубцы в подмышечной области (после гидраденита), выраженный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b="0" i="0" dirty="0" smtClean="0">
                <a:solidFill>
                  <a:srgbClr val="002060"/>
                </a:solidFill>
                <a:effectLst/>
              </a:rPr>
              <a:t>дермографизм (проходящий в течение 10-15 минут), сколиоз и запавшая грудина.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endParaRPr lang="ru-RU" sz="1400" b="0" i="0" dirty="0">
              <a:solidFill>
                <a:srgbClr val="002060"/>
              </a:solidFill>
              <a:effectLst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8465409" y="3373639"/>
            <a:ext cx="189006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E94010"/>
                </a:solidFill>
              </a:rPr>
              <a:t>Фенотип</a:t>
            </a:r>
            <a:endParaRPr lang="ru-RU" dirty="0"/>
          </a:p>
        </p:txBody>
      </p:sp>
      <p:pic>
        <p:nvPicPr>
          <p:cNvPr id="87" name="Picture 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401683" y="3314699"/>
            <a:ext cx="571255" cy="53432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</p:pic>
      <p:grpSp>
        <p:nvGrpSpPr>
          <p:cNvPr id="5" name="Группа 4"/>
          <p:cNvGrpSpPr/>
          <p:nvPr/>
        </p:nvGrpSpPr>
        <p:grpSpPr>
          <a:xfrm>
            <a:off x="421871" y="1625683"/>
            <a:ext cx="5425803" cy="2317290"/>
            <a:chOff x="421871" y="1583299"/>
            <a:chExt cx="5425803" cy="2339102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422654" y="1583299"/>
              <a:ext cx="5425020" cy="23391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endParaRPr lang="ru-RU" sz="1400" b="1" dirty="0" smtClean="0">
                <a:solidFill>
                  <a:srgbClr val="E94010"/>
                </a:solidFill>
              </a:endParaRPr>
            </a:p>
            <a:p>
              <a:pPr algn="just">
                <a:spcAft>
                  <a:spcPts val="600"/>
                </a:spcAft>
                <a:buFont typeface="Arial" pitchFamily="34" charset="0" panose="020B0604020202020204"/>
                <a:buChar char="•"/>
              </a:pPr>
              <a:r>
                <a:rPr lang="ru-RU" sz="1400" dirty="0" smtClean="0">
                  <a:solidFill>
                    <a:srgbClr val="002060"/>
                  </a:solidFill>
                </a:rPr>
                <a:t>Беременность </a:t>
              </a:r>
              <a:r>
                <a:rPr lang="en-AU" sz="1400" dirty="0" smtClean="0">
                  <a:solidFill>
                    <a:srgbClr val="002060"/>
                  </a:solidFill>
                </a:rPr>
                <a:t>I</a:t>
              </a:r>
              <a:r>
                <a:rPr lang="en-US" sz="1400" dirty="0" smtClean="0">
                  <a:solidFill>
                    <a:srgbClr val="002060"/>
                  </a:solidFill>
                </a:rPr>
                <a:t> – </a:t>
              </a:r>
              <a:r>
                <a:rPr lang="ru-RU" sz="1400" dirty="0" smtClean="0">
                  <a:solidFill>
                    <a:srgbClr val="002060"/>
                  </a:solidFill>
                </a:rPr>
                <a:t>б/о                                       •Роды </a:t>
              </a:r>
              <a:r>
                <a:rPr lang="en-AU" sz="1400" dirty="0" smtClean="0">
                  <a:solidFill>
                    <a:srgbClr val="002060"/>
                  </a:solidFill>
                </a:rPr>
                <a:t>I</a:t>
              </a:r>
              <a:r>
                <a:rPr lang="ru-RU" sz="1400" dirty="0" smtClean="0">
                  <a:solidFill>
                    <a:srgbClr val="002060"/>
                  </a:solidFill>
                </a:rPr>
                <a:t>, физиологические</a:t>
              </a:r>
            </a:p>
            <a:p>
              <a:pPr algn="just">
                <a:spcAft>
                  <a:spcPts val="600"/>
                </a:spcAft>
                <a:buFont typeface="Arial" pitchFamily="34" charset="0" panose="020B0604020202020204"/>
                <a:buChar char="•"/>
              </a:pPr>
              <a:r>
                <a:rPr lang="ru-RU" sz="1400" dirty="0" smtClean="0">
                  <a:solidFill>
                    <a:srgbClr val="002060"/>
                  </a:solidFill>
                </a:rPr>
                <a:t>Родители </a:t>
              </a:r>
              <a:r>
                <a:rPr lang="ru-RU" sz="1400" dirty="0">
                  <a:solidFill>
                    <a:srgbClr val="002060"/>
                  </a:solidFill>
                </a:rPr>
                <a:t>здоровы, брак неродственный, </a:t>
              </a:r>
              <a:r>
                <a:rPr lang="ru-RU" sz="1400" dirty="0" smtClean="0">
                  <a:solidFill>
                    <a:srgbClr val="002060"/>
                  </a:solidFill>
                </a:rPr>
                <a:t>воздействие</a:t>
              </a:r>
              <a:r>
                <a:rPr lang="ru-RU" sz="1400" dirty="0">
                  <a:solidFill>
                    <a:srgbClr val="002060"/>
                  </a:solidFill>
                </a:rPr>
                <a:t> </a:t>
              </a:r>
              <a:r>
                <a:rPr lang="ru-RU" sz="1400" dirty="0" smtClean="0">
                  <a:solidFill>
                    <a:srgbClr val="002060"/>
                  </a:solidFill>
                </a:rPr>
                <a:t>профессиональных и </a:t>
              </a:r>
              <a:r>
                <a:rPr lang="ru-RU" sz="1400" dirty="0">
                  <a:solidFill>
                    <a:srgbClr val="002060"/>
                  </a:solidFill>
                </a:rPr>
                <a:t>других вредных факторов </a:t>
              </a:r>
              <a:r>
                <a:rPr lang="ru-RU" sz="1400" dirty="0" smtClean="0">
                  <a:solidFill>
                    <a:srgbClr val="002060"/>
                  </a:solidFill>
                </a:rPr>
                <a:t>отрицается</a:t>
              </a:r>
              <a:r>
                <a:rPr lang="ru-RU" sz="1400" dirty="0">
                  <a:solidFill>
                    <a:srgbClr val="002060"/>
                  </a:solidFill>
                </a:rPr>
                <a:t>. </a:t>
              </a:r>
              <a:r>
                <a:rPr lang="ru-RU" sz="1400" dirty="0" smtClean="0">
                  <a:solidFill>
                    <a:srgbClr val="002060"/>
                  </a:solidFill>
                </a:rPr>
                <a:t>Семейный анамнез не отягощён.</a:t>
              </a:r>
            </a:p>
            <a:p>
              <a:pPr algn="just">
                <a:spcAft>
                  <a:spcPts val="600"/>
                </a:spcAft>
                <a:buFont typeface="Arial" pitchFamily="34" charset="0" panose="020B0604020202020204"/>
                <a:buChar char="•"/>
              </a:pPr>
              <a:r>
                <a:rPr lang="ru-RU" sz="1400" dirty="0" smtClean="0">
                  <a:solidFill>
                    <a:srgbClr val="002060"/>
                  </a:solidFill>
                </a:rPr>
                <a:t>Раннее развитие – б/о. Признаков </a:t>
              </a:r>
              <a:r>
                <a:rPr lang="ru-RU" sz="1400" dirty="0" err="1" smtClean="0">
                  <a:solidFill>
                    <a:srgbClr val="002060"/>
                  </a:solidFill>
                </a:rPr>
                <a:t>эктодермальной</a:t>
              </a:r>
              <a:r>
                <a:rPr lang="ru-RU" sz="1400" dirty="0" smtClean="0">
                  <a:solidFill>
                    <a:srgbClr val="002060"/>
                  </a:solidFill>
                </a:rPr>
                <a:t> дисплазии нет. </a:t>
              </a:r>
            </a:p>
            <a:p>
              <a:pPr algn="just">
                <a:buFont typeface="Arial" pitchFamily="34" charset="0" panose="020B0604020202020204"/>
                <a:buChar char="•"/>
              </a:pPr>
              <a:r>
                <a:rPr lang="ru-RU" sz="1400" b="1" dirty="0" smtClean="0">
                  <a:solidFill>
                    <a:srgbClr val="002060"/>
                  </a:solidFill>
                </a:rPr>
                <a:t>Кариотип 46XY</a:t>
              </a:r>
            </a:p>
            <a:p>
              <a:pPr algn="just">
                <a:spcAft>
                  <a:spcPts val="600"/>
                </a:spcAft>
              </a:pPr>
              <a:endParaRPr lang="ru-RU" sz="1400" dirty="0" smtClean="0">
                <a:solidFill>
                  <a:srgbClr val="002060"/>
                </a:solidFill>
              </a:endParaRPr>
            </a:p>
            <a:p>
              <a:pPr algn="just"/>
              <a:endParaRPr lang="ru-RU" sz="1400" dirty="0" smtClean="0">
                <a:solidFill>
                  <a:srgbClr val="002060"/>
                </a:solidFill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421871" y="3295545"/>
              <a:ext cx="2653612" cy="3106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Font typeface="Arial" pitchFamily="34" charset="0" panose="020B0604020202020204"/>
                <a:buChar char="•"/>
              </a:pPr>
              <a:r>
                <a:rPr lang="ru-RU" sz="1400" b="1" dirty="0" smtClean="0">
                  <a:solidFill>
                    <a:srgbClr val="002060"/>
                  </a:solidFill>
                </a:rPr>
                <a:t>Рентгенограмма конечностей:</a:t>
              </a:r>
              <a:endParaRPr lang="ru-RU" sz="1400" b="1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52" name="Группа 51"/>
          <p:cNvGrpSpPr/>
          <p:nvPr/>
        </p:nvGrpSpPr>
        <p:grpSpPr>
          <a:xfrm>
            <a:off x="6056418" y="3402886"/>
            <a:ext cx="1562099" cy="369570"/>
            <a:chOff x="-1534702" y="2806463"/>
            <a:chExt cx="1562099" cy="369570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42" name="Shape 13"/>
            <p:cNvSpPr/>
            <p:nvPr/>
          </p:nvSpPr>
          <p:spPr>
            <a:xfrm>
              <a:off x="-1176562" y="2968387"/>
              <a:ext cx="1203959" cy="45719"/>
            </a:xfrm>
            <a:prstGeom prst="roundRect">
              <a:avLst>
                <a:gd name="adj" fmla="val 301812"/>
              </a:avLst>
            </a:prstGeom>
            <a:grpFill/>
          </p:spPr>
          <p:txBody>
            <a:bodyPr/>
            <a:lstStyle/>
            <a:p/>
          </p:txBody>
        </p:sp>
        <p:sp>
          <p:nvSpPr>
            <p:cNvPr id="43" name="Shape 14"/>
            <p:cNvSpPr/>
            <p:nvPr/>
          </p:nvSpPr>
          <p:spPr>
            <a:xfrm>
              <a:off x="-1534702" y="2806463"/>
              <a:ext cx="369570" cy="369570"/>
            </a:xfrm>
            <a:prstGeom prst="roundRect">
              <a:avLst>
                <a:gd name="adj" fmla="val 18669"/>
              </a:avLst>
            </a:prstGeom>
            <a:grpFill/>
            <a:ln w="7620">
              <a:solidFill>
                <a:srgbClr val="C5D2CF"/>
              </a:solidFill>
              <a:prstDash val="solid"/>
            </a:ln>
          </p:spPr>
          <p:txBody>
            <a:bodyPr/>
            <a:lstStyle/>
            <a:p/>
          </p:txBody>
        </p:sp>
        <p:sp>
          <p:nvSpPr>
            <p:cNvPr id="44" name="Text 15"/>
            <p:cNvSpPr/>
            <p:nvPr/>
          </p:nvSpPr>
          <p:spPr>
            <a:xfrm>
              <a:off x="-1405161" y="2868018"/>
              <a:ext cx="126683" cy="246459"/>
            </a:xfrm>
            <a:prstGeom prst="rect">
              <a:avLst/>
            </a:prstGeom>
            <a:grpFill/>
          </p:spPr>
          <p:txBody>
            <a:bodyPr wrap="none" lIns="0" tIns="0" rIns="0" bIns="0" rtlCol="0" anchor="t"/>
            <a:lstStyle/>
            <a:p>
              <a:pPr marL="0" indent="0" algn="ctr">
                <a:lnSpc>
                  <a:spcPts val="1900"/>
                </a:lnSpc>
                <a:buNone/>
              </a:pPr>
              <a:r>
                <a:rPr lang="en-US" sz="1900" dirty="0">
                  <a:solidFill>
                    <a:srgbClr val="2C3249"/>
                  </a:solidFill>
                  <a:latin typeface="Kanit" pitchFamily="34" charset="0"/>
                  <a:ea typeface="Kanit" pitchFamily="34" charset="0"/>
                  <a:cs typeface="Kanit" pitchFamily="34" charset="0"/>
                </a:rPr>
                <a:t>3</a:t>
              </a:r>
              <a:endParaRPr lang="en-US" sz="19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 descr="Picture background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2" name="AutoShape 6" descr="https://www.integrityhomesandlending.com/wp-content/uploads/2018/04/HOMEBUYERS.pn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4" name="AutoShape 8" descr="https://logos.telegram-store.com/channels/simptomuz/telegram_logo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7" name="AutoShape 11" descr="Picture background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0" name="AutoShape 2" descr="Picture background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Заголовок 1"/>
          <p:cNvSpPr txBox="1"/>
          <p:nvPr/>
        </p:nvSpPr>
        <p:spPr>
          <a:xfrm>
            <a:off x="172275" y="-125238"/>
            <a:ext cx="6770160" cy="9722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SzPct val="100000"/>
              <a:buFontTx/>
              <a:buNone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 panose="02020603050405020304"/>
                <a:ea typeface="+mj-ea"/>
                <a:cs typeface="Times New Roman" pitchFamily="18" charset="0" panose="02020603050405020304"/>
              </a:rPr>
              <a:t>Результаты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 panose="02020603050405020304"/>
                <a:ea typeface="+mj-ea"/>
                <a:cs typeface="Times New Roman" pitchFamily="18" charset="0" panose="02020603050405020304"/>
              </a:rPr>
              <a:t>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 panose="02020603050405020304"/>
                <a:ea typeface="+mj-ea"/>
                <a:cs typeface="Times New Roman" pitchFamily="18" charset="0" panose="02020603050405020304"/>
              </a:rPr>
              <a:t>и обсуждение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 panose="02020603050405020304"/>
              <a:ea typeface="+mj-ea"/>
              <a:cs typeface="Times New Roman" pitchFamily="18" charset="0" panose="02020603050405020304"/>
            </a:endParaRPr>
          </a:p>
        </p:txBody>
      </p:sp>
      <p:sp>
        <p:nvSpPr>
          <p:cNvPr id="2064" name="AutoShape 16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6" name="AutoShape 18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8" name="AutoShape 20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41" name="Группа 40"/>
          <p:cNvGrpSpPr/>
          <p:nvPr/>
        </p:nvGrpSpPr>
        <p:grpSpPr>
          <a:xfrm>
            <a:off x="110893" y="730919"/>
            <a:ext cx="6941354" cy="5942190"/>
            <a:chOff x="4930543" y="1117670"/>
            <a:chExt cx="6941354" cy="5714089"/>
          </a:xfrm>
        </p:grpSpPr>
        <p:sp>
          <p:nvSpPr>
            <p:cNvPr id="34" name="Прямоугольник 33"/>
            <p:cNvSpPr/>
            <p:nvPr/>
          </p:nvSpPr>
          <p:spPr>
            <a:xfrm>
              <a:off x="5127625" y="4955031"/>
              <a:ext cx="6505575" cy="18767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spcAft>
                  <a:spcPts val="1200"/>
                </a:spcAft>
              </a:pPr>
              <a:r>
                <a:rPr lang="ru-RU" sz="1600" b="1" dirty="0" smtClean="0">
                  <a:solidFill>
                    <a:srgbClr val="002060"/>
                  </a:solidFill>
                </a:rPr>
                <a:t>Опухолевый белок р63</a:t>
              </a:r>
              <a:r>
                <a:rPr lang="ru-RU" sz="1600" dirty="0" smtClean="0">
                  <a:solidFill>
                    <a:srgbClr val="002060"/>
                  </a:solidFill>
                </a:rPr>
                <a:t> (ТР63, MIM*603273) вызывает шесть различных аллельных </a:t>
              </a:r>
              <a:r>
                <a:rPr lang="ru-RU" sz="1600" dirty="0" err="1" smtClean="0">
                  <a:solidFill>
                    <a:srgbClr val="002060"/>
                  </a:solidFill>
                </a:rPr>
                <a:t>морфопатий</a:t>
              </a:r>
              <a:r>
                <a:rPr lang="ru-RU" sz="1600" dirty="0" smtClean="0">
                  <a:solidFill>
                    <a:srgbClr val="002060"/>
                  </a:solidFill>
                </a:rPr>
                <a:t>, сгруппированных как расстройства, связанные с </a:t>
              </a:r>
              <a:r>
                <a:rPr lang="ru-RU" sz="1600" i="1" dirty="0" smtClean="0">
                  <a:solidFill>
                    <a:srgbClr val="002060"/>
                  </a:solidFill>
                </a:rPr>
                <a:t>TP63</a:t>
              </a:r>
              <a:r>
                <a:rPr lang="ru-RU" sz="1600" dirty="0" smtClean="0">
                  <a:solidFill>
                    <a:srgbClr val="002060"/>
                  </a:solidFill>
                </a:rPr>
                <a:t>.</a:t>
              </a:r>
            </a:p>
            <a:p>
              <a:pPr algn="just"/>
              <a:r>
                <a:rPr lang="ru-RU" sz="1600" dirty="0" smtClean="0">
                  <a:solidFill>
                    <a:srgbClr val="002060"/>
                  </a:solidFill>
                </a:rPr>
                <a:t>Фенотипы этих расстройств</a:t>
              </a:r>
              <a:r>
                <a:rPr lang="ru-RU" sz="1600" i="1" dirty="0" smtClean="0">
                  <a:solidFill>
                    <a:srgbClr val="002060"/>
                  </a:solidFill>
                </a:rPr>
                <a:t> </a:t>
              </a:r>
              <a:r>
                <a:rPr lang="ru-RU" sz="1600" dirty="0" smtClean="0">
                  <a:solidFill>
                    <a:srgbClr val="002060"/>
                  </a:solidFill>
                </a:rPr>
                <a:t>включают различные комбинации </a:t>
              </a:r>
              <a:r>
                <a:rPr lang="ru-RU" sz="1600" dirty="0" err="1" smtClean="0">
                  <a:solidFill>
                    <a:srgbClr val="002060"/>
                  </a:solidFill>
                </a:rPr>
                <a:t>эктодермальной</a:t>
              </a:r>
              <a:r>
                <a:rPr lang="ru-RU" sz="1600" dirty="0" smtClean="0">
                  <a:solidFill>
                    <a:srgbClr val="002060"/>
                  </a:solidFill>
                </a:rPr>
                <a:t> дисплазии, дистальных пороков развития конечностей и </a:t>
              </a:r>
              <a:r>
                <a:rPr lang="ru-RU" sz="1600" dirty="0" err="1" smtClean="0">
                  <a:solidFill>
                    <a:srgbClr val="002060"/>
                  </a:solidFill>
                </a:rPr>
                <a:t>орофациальных</a:t>
              </a:r>
              <a:r>
                <a:rPr lang="ru-RU" sz="1600" dirty="0" smtClean="0">
                  <a:solidFill>
                    <a:srgbClr val="002060"/>
                  </a:solidFill>
                </a:rPr>
                <a:t> расщелин. При синдроме ЕЕС в гене </a:t>
              </a:r>
              <a:r>
                <a:rPr lang="ru-RU" sz="1600" i="1" dirty="0" smtClean="0">
                  <a:solidFill>
                    <a:srgbClr val="002060"/>
                  </a:solidFill>
                </a:rPr>
                <a:t>ТР63 </a:t>
              </a:r>
              <a:r>
                <a:rPr lang="ru-RU" sz="1600" i="0" dirty="0" smtClean="0">
                  <a:solidFill>
                    <a:srgbClr val="002060"/>
                  </a:solidFill>
                </a:rPr>
                <a:t>в 90% выявляются миссенс-замены.</a:t>
              </a:r>
              <a:endParaRPr lang="ru-RU" sz="1600" dirty="0">
                <a:solidFill>
                  <a:srgbClr val="002060"/>
                </a:solidFill>
              </a:endParaRPr>
            </a:p>
          </p:txBody>
        </p:sp>
        <p:grpSp>
          <p:nvGrpSpPr>
            <p:cNvPr id="2" name="Группа 52"/>
            <p:cNvGrpSpPr/>
            <p:nvPr/>
          </p:nvGrpSpPr>
          <p:grpSpPr>
            <a:xfrm>
              <a:off x="4930543" y="1117670"/>
              <a:ext cx="6941354" cy="3765000"/>
              <a:chOff x="355266" y="68966"/>
              <a:chExt cx="6941354" cy="3915288"/>
            </a:xfrm>
          </p:grpSpPr>
          <p:grpSp>
            <p:nvGrpSpPr>
              <p:cNvPr id="4" name="Группа 51"/>
              <p:cNvGrpSpPr/>
              <p:nvPr/>
            </p:nvGrpSpPr>
            <p:grpSpPr>
              <a:xfrm>
                <a:off x="355266" y="68966"/>
                <a:ext cx="6941354" cy="3915288"/>
                <a:chOff x="355266" y="68966"/>
                <a:chExt cx="6941354" cy="3915288"/>
              </a:xfrm>
            </p:grpSpPr>
            <p:sp>
              <p:nvSpPr>
                <p:cNvPr id="35" name="TextBox 34"/>
                <p:cNvSpPr txBox="1"/>
                <p:nvPr/>
              </p:nvSpPr>
              <p:spPr>
                <a:xfrm>
                  <a:off x="2042729" y="1253198"/>
                  <a:ext cx="1502373" cy="757140"/>
                </a:xfrm>
                <a:prstGeom prst="rect">
                  <a:avLst/>
                </a:prstGeom>
                <a:noFill/>
              </p:spPr>
              <p:txBody>
                <a:bodyPr wrap="square" lIns="109737" tIns="54869" rIns="109737" bIns="54869" rtlCol="0">
                  <a:spAutoFit/>
                </a:bodyPr>
                <a:lstStyle/>
                <a:p>
                  <a:pPr algn="ctr"/>
                  <a:r>
                    <a:rPr lang="ru-RU" sz="1400" dirty="0" smtClean="0">
                      <a:solidFill>
                        <a:srgbClr val="002060"/>
                      </a:solidFill>
                    </a:rPr>
                    <a:t>Кодирует фактор транскрипции р63 </a:t>
                  </a:r>
                  <a:endParaRPr lang="ru-RU" sz="1400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36" name="Стрелка вправо 35"/>
                <p:cNvSpPr/>
                <p:nvPr/>
              </p:nvSpPr>
              <p:spPr>
                <a:xfrm>
                  <a:off x="1869155" y="1494073"/>
                  <a:ext cx="322275" cy="216024"/>
                </a:xfrm>
                <a:prstGeom prst="rightArrow">
                  <a:avLst>
                    <a:gd name="adj1" fmla="val 50000"/>
                    <a:gd name="adj2" fmla="val 90963"/>
                  </a:avLst>
                </a:prstGeom>
                <a:solidFill>
                  <a:schemeClr val="bg1"/>
                </a:solidFill>
                <a:ln>
                  <a:solidFill>
                    <a:srgbClr val="0C58A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400"/>
                </a:p>
              </p:txBody>
            </p:sp>
            <p:sp>
              <p:nvSpPr>
                <p:cNvPr id="40" name="Прямоугольник 39"/>
                <p:cNvSpPr/>
                <p:nvPr/>
              </p:nvSpPr>
              <p:spPr>
                <a:xfrm>
                  <a:off x="916208" y="68966"/>
                  <a:ext cx="5771039" cy="94650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ru-RU" sz="2800" b="1" dirty="0" smtClean="0">
                      <a:solidFill>
                        <a:srgbClr val="E94010"/>
                      </a:solidFill>
                    </a:rPr>
                    <a:t>Ген </a:t>
                  </a:r>
                  <a:r>
                    <a:rPr lang="ru-RU" sz="2800" b="1" i="1" dirty="0" smtClean="0">
                      <a:solidFill>
                        <a:srgbClr val="E94010"/>
                      </a:solidFill>
                    </a:rPr>
                    <a:t>ТР63</a:t>
                  </a:r>
                </a:p>
                <a:p>
                  <a:pPr algn="ctr"/>
                  <a:endParaRPr lang="ru-RU" sz="2800" dirty="0">
                    <a:solidFill>
                      <a:srgbClr val="1C3450"/>
                    </a:solidFill>
                  </a:endParaRPr>
                </a:p>
              </p:txBody>
            </p:sp>
            <p:sp>
              <p:nvSpPr>
                <p:cNvPr id="43" name="Прямоугольник 42"/>
                <p:cNvSpPr/>
                <p:nvPr/>
              </p:nvSpPr>
              <p:spPr>
                <a:xfrm>
                  <a:off x="1016589" y="1293438"/>
                  <a:ext cx="971228" cy="58477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ru-RU" sz="1600" dirty="0" smtClean="0">
                      <a:solidFill>
                        <a:srgbClr val="E94010"/>
                      </a:solidFill>
                    </a:rPr>
                    <a:t>ген </a:t>
                  </a:r>
                  <a:r>
                    <a:rPr lang="ru-RU" sz="1600" i="1" dirty="0" smtClean="0">
                      <a:solidFill>
                        <a:srgbClr val="E94010"/>
                      </a:solidFill>
                    </a:rPr>
                    <a:t>ТР63</a:t>
                  </a:r>
                  <a:r>
                    <a:rPr lang="ru-RU" sz="1600" dirty="0" smtClean="0">
                      <a:solidFill>
                        <a:srgbClr val="E94010"/>
                      </a:solidFill>
                    </a:rPr>
                    <a:t> </a:t>
                  </a:r>
                </a:p>
                <a:p>
                  <a:pPr algn="ctr"/>
                  <a:r>
                    <a:rPr lang="ru-RU" sz="1600" dirty="0" smtClean="0">
                      <a:solidFill>
                        <a:srgbClr val="E94010"/>
                      </a:solidFill>
                    </a:rPr>
                    <a:t>(3q27)</a:t>
                  </a:r>
                  <a:endParaRPr lang="ru-RU" sz="1600" dirty="0">
                    <a:solidFill>
                      <a:srgbClr val="E94010"/>
                    </a:solidFill>
                  </a:endParaRPr>
                </a:p>
              </p:txBody>
            </p:sp>
            <p:pic>
              <p:nvPicPr>
                <p:cNvPr id="3" name="Picture 2" descr="неопределенный"/>
                <p:cNvPicPr>
                  <a:picLocks noChangeAspect="1" noChangeArrowheads="1"/>
                </p:cNvPicPr>
                <p:nvPr/>
              </p:nvPicPr>
              <p:blipFill>
                <a:blip r:embed="rId1"/>
                <a:srcRect/>
                <a:stretch>
                  <a:fillRect/>
                </a:stretch>
              </p:blipFill>
              <p:spPr bwMode="auto">
                <a:xfrm>
                  <a:off x="2127844" y="1902021"/>
                  <a:ext cx="1315095" cy="1175747"/>
                </a:xfrm>
                <a:prstGeom prst="rect">
                  <a:avLst/>
                </a:prstGeom>
                <a:noFill/>
              </p:spPr>
            </p:pic>
            <p:pic>
              <p:nvPicPr>
                <p:cNvPr id="2054" name="Picture 6" descr="undefined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12135" y="960395"/>
                  <a:ext cx="802196" cy="2775098"/>
                </a:xfrm>
                <a:prstGeom prst="rect">
                  <a:avLst/>
                </a:prstGeom>
                <a:noFill/>
              </p:spPr>
            </p:pic>
            <p:pic>
              <p:nvPicPr>
                <p:cNvPr id="2072" name="Picture 24" descr="https://clipart-library.com/new_gallery/94-942616_image-png-transparent-arrow-png.png"/>
                <p:cNvPicPr>
                  <a:picLocks noChangeAspect="1" noChangeArrowheads="1"/>
                </p:cNvPicPr>
                <p:nvPr/>
              </p:nvPicPr>
              <p:blipFill>
                <a:blip r:embed="rId3">
                  <a:clrChange>
                    <a:clrFrom>
                      <a:srgbClr val="FEFEFE"/>
                    </a:clrFrom>
                    <a:clrTo>
                      <a:srgbClr val="FEFEFE">
                        <a:alpha val="0"/>
                      </a:srgbClr>
                    </a:clrTo>
                  </a:clrChange>
                </a:blip>
                <a:srcRect r="25607"/>
                <a:stretch/>
              </p:blipFill>
              <p:spPr bwMode="auto">
                <a:xfrm rot="8413964" flipH="1">
                  <a:off x="366330" y="3151536"/>
                  <a:ext cx="1399273" cy="832718"/>
                </a:xfrm>
                <a:prstGeom prst="rect">
                  <a:avLst/>
                </a:prstGeom>
                <a:noFill/>
              </p:spPr>
            </p:pic>
            <p:pic>
              <p:nvPicPr>
                <p:cNvPr id="2076" name="Picture 28" descr="Picture background"/>
                <p:cNvPicPr>
                  <a:picLocks noChangeAspect="1" noChangeArrowheads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 rot="10250024" flipV="1">
                  <a:off x="355266" y="3328336"/>
                  <a:ext cx="379563" cy="264660"/>
                </a:xfrm>
                <a:prstGeom prst="rect">
                  <a:avLst/>
                </a:prstGeom>
                <a:noFill/>
              </p:spPr>
            </p:pic>
            <p:sp>
              <p:nvSpPr>
                <p:cNvPr id="46" name="Стрелка вправо 45"/>
                <p:cNvSpPr/>
                <p:nvPr/>
              </p:nvSpPr>
              <p:spPr>
                <a:xfrm>
                  <a:off x="3471391" y="1479553"/>
                  <a:ext cx="322275" cy="216024"/>
                </a:xfrm>
                <a:prstGeom prst="rightArrow">
                  <a:avLst>
                    <a:gd name="adj1" fmla="val 50000"/>
                    <a:gd name="adj2" fmla="val 90963"/>
                  </a:avLst>
                </a:prstGeom>
                <a:solidFill>
                  <a:schemeClr val="bg1"/>
                </a:solidFill>
                <a:ln>
                  <a:solidFill>
                    <a:srgbClr val="0C58A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400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3762799" y="1110801"/>
                  <a:ext cx="3533821" cy="116955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just"/>
                  <a:r>
                    <a:rPr lang="ru-RU" sz="1400" i="1" dirty="0" smtClean="0">
                      <a:solidFill>
                        <a:srgbClr val="002060"/>
                      </a:solidFill>
                    </a:rPr>
                    <a:t>Функция: </a:t>
                  </a:r>
                </a:p>
                <a:p>
                  <a:pPr algn="just"/>
                  <a:r>
                    <a:rPr lang="ru-RU" sz="1400" dirty="0" smtClean="0">
                      <a:solidFill>
                        <a:srgbClr val="0C58A2"/>
                      </a:solidFill>
                    </a:rPr>
                    <a:t>участие в морфогенезе эпителиальной ткани (дифференцировка и пролиферация), в развитии конечностей и черепно-лицевой области </a:t>
                  </a:r>
                  <a:endParaRPr lang="ru-RU" sz="1400" dirty="0">
                    <a:solidFill>
                      <a:srgbClr val="0C58A2"/>
                    </a:solidFill>
                  </a:endParaRPr>
                </a:p>
              </p:txBody>
            </p:sp>
            <p:pic>
              <p:nvPicPr>
                <p:cNvPr id="2077" name="Picture 29"/>
                <p:cNvPicPr>
                  <a:picLocks noChangeAspect="1" noChangeArrowheads="1"/>
                </p:cNvPicPr>
                <p:nvPr/>
              </p:nvPicPr>
              <p:blipFill>
                <a:blip r:embed="rId5">
                  <a:clrChange>
                    <a:clrFrom>
                      <a:srgbClr val="F7F7F7"/>
                    </a:clrFrom>
                    <a:clrTo>
                      <a:srgbClr val="F7F7F7">
                        <a:alpha val="0"/>
                      </a:srgbClr>
                    </a:clrTo>
                  </a:clrChange>
                </a:blip>
                <a:srcRect/>
                <a:stretch>
                  <a:fillRect/>
                </a:stretch>
              </p:blipFill>
              <p:spPr bwMode="auto">
                <a:xfrm>
                  <a:off x="4586648" y="2354318"/>
                  <a:ext cx="1876771" cy="11695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  <a:effectLst/>
              </p:spPr>
            </p:pic>
            <p:pic>
              <p:nvPicPr>
                <p:cNvPr id="2079" name="Picture 31" descr="Picture background"/>
                <p:cNvPicPr>
                  <a:picLocks noChangeAspect="1" noChangeArrowheads="1"/>
                </p:cNvPicPr>
                <p:nvPr/>
              </p:nvPicPr>
              <p:blipFill>
                <a:blip r:embed="rId6"/>
                <a:srcRect/>
                <a:stretch>
                  <a:fillRect/>
                </a:stretch>
              </p:blipFill>
              <p:spPr bwMode="auto">
                <a:xfrm>
                  <a:off x="3471391" y="2594640"/>
                  <a:ext cx="1052236" cy="374464"/>
                </a:xfrm>
                <a:prstGeom prst="rect">
                  <a:avLst/>
                </a:prstGeom>
                <a:noFill/>
              </p:spPr>
            </p:pic>
          </p:grpSp>
          <p:pic>
            <p:nvPicPr>
              <p:cNvPr id="2081" name="Picture 33" descr="Picture background"/>
              <p:cNvPicPr>
                <a:picLocks noChangeAspect="1" noChangeArrowheads="1"/>
              </p:cNvPicPr>
              <p:nvPr/>
            </p:nvPicPr>
            <p:blipFill>
              <a:blip r:embed="rId6"/>
              <a:srcRect l="44919" r="3365"/>
              <a:stretch/>
            </p:blipFill>
            <p:spPr bwMode="auto">
              <a:xfrm rot="19834862">
                <a:off x="1644889" y="2843300"/>
                <a:ext cx="700565" cy="507864"/>
              </a:xfrm>
              <a:prstGeom prst="rect">
                <a:avLst/>
              </a:prstGeom>
              <a:noFill/>
            </p:spPr>
          </p:pic>
        </p:grpSp>
      </p:grpSp>
      <p:grpSp>
        <p:nvGrpSpPr>
          <p:cNvPr id="5" name="Группа 76"/>
          <p:cNvGrpSpPr/>
          <p:nvPr/>
        </p:nvGrpSpPr>
        <p:grpSpPr>
          <a:xfrm>
            <a:off x="7095533" y="730919"/>
            <a:ext cx="4994301" cy="5934075"/>
            <a:chOff x="7200453" y="421490"/>
            <a:chExt cx="4994301" cy="5934075"/>
          </a:xfrm>
        </p:grpSpPr>
        <p:sp>
          <p:nvSpPr>
            <p:cNvPr id="76" name="Скругленный прямоугольник 75"/>
            <p:cNvSpPr/>
            <p:nvPr/>
          </p:nvSpPr>
          <p:spPr>
            <a:xfrm>
              <a:off x="7200453" y="421490"/>
              <a:ext cx="4994301" cy="5934075"/>
            </a:xfrm>
            <a:prstGeom prst="roundRect">
              <a:avLst>
                <a:gd name="adj" fmla="val 7113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7334653" y="1689841"/>
              <a:ext cx="4772025" cy="270843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spcAft>
                  <a:spcPts val="1200"/>
                </a:spcAft>
              </a:pPr>
              <a:r>
                <a:rPr lang="ru-RU" sz="1600" b="1" dirty="0" err="1" smtClean="0">
                  <a:solidFill>
                    <a:srgbClr val="0C58A2"/>
                  </a:solidFill>
                </a:rPr>
                <a:t>Полногеномное</a:t>
              </a:r>
              <a:r>
                <a:rPr lang="ru-RU" sz="1600" b="1" dirty="0" smtClean="0">
                  <a:solidFill>
                    <a:srgbClr val="0C58A2"/>
                  </a:solidFill>
                </a:rPr>
                <a:t> </a:t>
              </a:r>
              <a:r>
                <a:rPr lang="ru-RU" sz="1600" b="1" dirty="0" err="1" smtClean="0">
                  <a:solidFill>
                    <a:srgbClr val="0C58A2"/>
                  </a:solidFill>
                </a:rPr>
                <a:t>секвенирование</a:t>
              </a:r>
              <a:r>
                <a:rPr lang="ru-RU" sz="1600" b="1" dirty="0" smtClean="0">
                  <a:solidFill>
                    <a:srgbClr val="0C58A2"/>
                  </a:solidFill>
                </a:rPr>
                <a:t> трио:  </a:t>
              </a:r>
              <a:r>
                <a:rPr lang="ru-RU" sz="1600" dirty="0" smtClean="0">
                  <a:solidFill>
                    <a:srgbClr val="002060"/>
                  </a:solidFill>
                </a:rPr>
                <a:t>у пробанда выявлен, не описанный ранее как патогенный, вариант нуклеотидной последовательности в </a:t>
              </a:r>
              <a:r>
                <a:rPr lang="ru-RU" sz="1600" dirty="0" err="1" smtClean="0">
                  <a:solidFill>
                    <a:srgbClr val="002060"/>
                  </a:solidFill>
                </a:rPr>
                <a:t>экзоне</a:t>
              </a:r>
              <a:r>
                <a:rPr lang="ru-RU" sz="1600" dirty="0" smtClean="0">
                  <a:solidFill>
                    <a:srgbClr val="002060"/>
                  </a:solidFill>
                </a:rPr>
                <a:t> 4 гена </a:t>
              </a:r>
              <a:r>
                <a:rPr lang="ru-RU" sz="1600" i="1" dirty="0" smtClean="0">
                  <a:solidFill>
                    <a:srgbClr val="002060"/>
                  </a:solidFill>
                </a:rPr>
                <a:t>ТР63</a:t>
              </a:r>
              <a:r>
                <a:rPr lang="ru-RU" sz="1600" dirty="0" smtClean="0">
                  <a:solidFill>
                    <a:srgbClr val="002060"/>
                  </a:solidFill>
                </a:rPr>
                <a:t> (chr3:189808509A&gt;С) в гетерозиготном состоянии, приводящий к </a:t>
              </a:r>
              <a:r>
                <a:rPr lang="ru-RU" sz="1600" dirty="0" err="1" smtClean="0">
                  <a:solidFill>
                    <a:srgbClr val="002060"/>
                  </a:solidFill>
                </a:rPr>
                <a:t>миссенс-замене</a:t>
              </a:r>
              <a:r>
                <a:rPr lang="ru-RU" sz="1600" dirty="0" smtClean="0">
                  <a:solidFill>
                    <a:srgbClr val="002060"/>
                  </a:solidFill>
                </a:rPr>
                <a:t> (NM_003722.5: с.562А&gt;С, р.(Lys188Gln)), у родителей данный вариант не выявлен. </a:t>
              </a:r>
            </a:p>
            <a:p>
              <a:pPr algn="just"/>
              <a:r>
                <a:rPr lang="ru-RU" sz="1600" b="1" dirty="0" err="1" smtClean="0">
                  <a:solidFill>
                    <a:srgbClr val="0C58A2"/>
                  </a:solidFill>
                </a:rPr>
                <a:t>Секвенирование</a:t>
              </a:r>
              <a:r>
                <a:rPr lang="ru-RU" sz="1600" b="1" dirty="0" smtClean="0">
                  <a:solidFill>
                    <a:srgbClr val="0C58A2"/>
                  </a:solidFill>
                </a:rPr>
                <a:t> по </a:t>
              </a:r>
              <a:r>
                <a:rPr lang="ru-RU" sz="1600" b="1" dirty="0" err="1" smtClean="0">
                  <a:solidFill>
                    <a:srgbClr val="0C58A2"/>
                  </a:solidFill>
                </a:rPr>
                <a:t>Сэнгеру</a:t>
              </a:r>
              <a:r>
                <a:rPr lang="ru-RU" sz="1600" b="1" dirty="0" smtClean="0">
                  <a:solidFill>
                    <a:srgbClr val="0C58A2"/>
                  </a:solidFill>
                </a:rPr>
                <a:t>: </a:t>
              </a:r>
              <a:r>
                <a:rPr lang="ru-RU" sz="1600" dirty="0" smtClean="0">
                  <a:solidFill>
                    <a:srgbClr val="002060"/>
                  </a:solidFill>
                </a:rPr>
                <a:t>наличие данного варианта у пробанда подтверждено</a:t>
              </a:r>
              <a:r>
                <a:rPr lang="ru-RU" sz="1600" dirty="0" smtClean="0">
                  <a:solidFill>
                    <a:srgbClr val="2C2D2E"/>
                  </a:solidFill>
                </a:rPr>
                <a:t> </a:t>
              </a:r>
            </a:p>
            <a:p>
              <a:pPr algn="just"/>
              <a:endParaRPr lang="ru-RU" sz="1600" dirty="0" smtClean="0">
                <a:solidFill>
                  <a:srgbClr val="2C2D2E"/>
                </a:solidFill>
              </a:endParaRPr>
            </a:p>
          </p:txBody>
        </p:sp>
        <p:sp>
          <p:nvSpPr>
            <p:cNvPr id="69" name="Прямоугольник 68"/>
            <p:cNvSpPr/>
            <p:nvPr/>
          </p:nvSpPr>
          <p:spPr>
            <a:xfrm>
              <a:off x="7438516" y="4663853"/>
              <a:ext cx="444251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ru-RU" b="1" dirty="0" smtClean="0">
                  <a:solidFill>
                    <a:srgbClr val="E94010"/>
                  </a:solidFill>
                </a:rPr>
                <a:t>Диагноз ЕЕС подтвержден клинически  и </a:t>
              </a:r>
              <a:r>
                <a:rPr lang="ru-RU" b="1" dirty="0" err="1" smtClean="0">
                  <a:solidFill>
                    <a:srgbClr val="E94010"/>
                  </a:solidFill>
                </a:rPr>
                <a:t>молекулярно-генетически</a:t>
              </a:r>
              <a:endParaRPr lang="ru-RU" b="1" dirty="0" smtClean="0">
                <a:solidFill>
                  <a:srgbClr val="E94010"/>
                </a:solidFill>
              </a:endParaRPr>
            </a:p>
          </p:txBody>
        </p:sp>
        <p:sp>
          <p:nvSpPr>
            <p:cNvPr id="70" name="Прямоугольник 69"/>
            <p:cNvSpPr/>
            <p:nvPr/>
          </p:nvSpPr>
          <p:spPr>
            <a:xfrm>
              <a:off x="7395853" y="5356566"/>
              <a:ext cx="4494963" cy="9456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ru-RU" sz="1400" dirty="0" smtClean="0">
                  <a:solidFill>
                    <a:srgbClr val="002060"/>
                  </a:solidFill>
                </a:rPr>
                <a:t>Риск рождения больного ребенка в семье составляет 50%. Рекомендовано проведение </a:t>
              </a:r>
              <a:r>
                <a:rPr lang="ru-RU" sz="1400" dirty="0" err="1" smtClean="0">
                  <a:solidFill>
                    <a:srgbClr val="002060"/>
                  </a:solidFill>
                </a:rPr>
                <a:t>пренатальной</a:t>
              </a:r>
              <a:r>
                <a:rPr lang="ru-RU" sz="1400" dirty="0" smtClean="0">
                  <a:solidFill>
                    <a:srgbClr val="002060"/>
                  </a:solidFill>
                </a:rPr>
                <a:t> диагностики или </a:t>
              </a:r>
              <a:r>
                <a:rPr lang="ru-RU" sz="1400" dirty="0" err="1" smtClean="0">
                  <a:solidFill>
                    <a:srgbClr val="002060"/>
                  </a:solidFill>
                </a:rPr>
                <a:t>преимплантационного</a:t>
              </a:r>
              <a:r>
                <a:rPr lang="ru-RU" sz="1400" dirty="0" smtClean="0">
                  <a:solidFill>
                    <a:srgbClr val="002060"/>
                  </a:solidFill>
                </a:rPr>
                <a:t> генетического тестирования при планировании деторождения.</a:t>
              </a:r>
              <a:endParaRPr lang="ru-RU" sz="1400" dirty="0">
                <a:solidFill>
                  <a:srgbClr val="0C58A2"/>
                </a:solidFill>
              </a:endParaRPr>
            </a:p>
          </p:txBody>
        </p:sp>
        <p:sp>
          <p:nvSpPr>
            <p:cNvPr id="71" name="Прямоугольник 70"/>
            <p:cNvSpPr/>
            <p:nvPr/>
          </p:nvSpPr>
          <p:spPr>
            <a:xfrm>
              <a:off x="7481423" y="516207"/>
              <a:ext cx="4384937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000" b="1" dirty="0" smtClean="0">
                  <a:solidFill>
                    <a:srgbClr val="002060"/>
                  </a:solidFill>
                </a:rPr>
                <a:t>Диагностический поиск вероятных генетических причин</a:t>
              </a:r>
            </a:p>
          </p:txBody>
        </p:sp>
        <p:sp>
          <p:nvSpPr>
            <p:cNvPr id="72" name="Стрелка вниз 71"/>
            <p:cNvSpPr/>
            <p:nvPr/>
          </p:nvSpPr>
          <p:spPr>
            <a:xfrm>
              <a:off x="9536129" y="1270475"/>
              <a:ext cx="372172" cy="428263"/>
            </a:xfrm>
            <a:prstGeom prst="downArrow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74" name="Picture 3"/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7F7F7"/>
                </a:clrFrom>
                <a:clrTo>
                  <a:srgbClr val="F7F7F7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0927696" y="813704"/>
              <a:ext cx="735241" cy="715697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</p:pic>
        <p:sp>
          <p:nvSpPr>
            <p:cNvPr id="75" name="Стрелка вниз 74"/>
            <p:cNvSpPr/>
            <p:nvPr/>
          </p:nvSpPr>
          <p:spPr>
            <a:xfrm>
              <a:off x="9536129" y="4247001"/>
              <a:ext cx="372172" cy="428263"/>
            </a:xfrm>
            <a:prstGeom prst="downArrow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3122" y="5390483"/>
            <a:ext cx="11311406" cy="10162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0" dirty="0" smtClean="0">
                <a:solidFill>
                  <a:srgbClr val="002060"/>
                </a:solidFill>
                <a:effectLst/>
                <a:latin typeface="Arial" pitchFamily="34" charset="0" panose="020B0604020202020204"/>
              </a:rPr>
              <a:t>Синдром ЕЕС относится к редким наследственным заболеваниям, в настоящее время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i="0" dirty="0" smtClean="0">
                <a:solidFill>
                  <a:srgbClr val="002060"/>
                </a:solidFill>
                <a:effectLst/>
                <a:latin typeface="Arial" pitchFamily="34" charset="0" panose="020B0604020202020204"/>
              </a:rPr>
              <a:t>современные методы NGS, позволяют семьям, в которых есть больные, диагностировать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i="0" dirty="0" smtClean="0">
                <a:solidFill>
                  <a:srgbClr val="002060"/>
                </a:solidFill>
                <a:effectLst/>
                <a:latin typeface="Arial" pitchFamily="34" charset="0" panose="020B0604020202020204"/>
              </a:rPr>
              <a:t>молекулярный дефект и планировать рождение здоровых детей.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3825" y="828872"/>
            <a:ext cx="5715000" cy="2988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2000" dirty="0" smtClean="0">
                <a:solidFill>
                  <a:srgbClr val="002060"/>
                </a:solidFill>
              </a:rPr>
              <a:t>Существует широкий фенотипический спектр синдрома (ЕЕС), при котором каждый из основных симптомов может не проявляться, что отмечается в представленном клиническом случае. </a:t>
            </a:r>
          </a:p>
          <a:p>
            <a:pPr algn="just"/>
            <a:r>
              <a:rPr lang="ru-RU" sz="2000" dirty="0" smtClean="0">
                <a:solidFill>
                  <a:srgbClr val="002060"/>
                </a:solidFill>
              </a:rPr>
              <a:t>Возможно развитие поздних офтальмологических проявлений (от дефектов слезных протоков до перфорации роговицы). </a:t>
            </a:r>
          </a:p>
          <a:p>
            <a:pPr algn="just"/>
            <a:r>
              <a:rPr lang="ru-RU" sz="2000" dirty="0" smtClean="0">
                <a:solidFill>
                  <a:srgbClr val="002060"/>
                </a:solidFill>
              </a:rPr>
              <a:t>Пробанду рекомендовано регулярное наблюдение у офтальмолога.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6063" y="4655422"/>
            <a:ext cx="19355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3200" b="1" dirty="0" smtClean="0">
                <a:solidFill>
                  <a:srgbClr val="002060"/>
                </a:solidFill>
                <a:latin typeface="Arial" pitchFamily="34" charset="0" panose="020B0604020202020204"/>
              </a:rPr>
              <a:t>Выводы</a:t>
            </a:r>
            <a:endParaRPr lang="ru-RU" sz="3200" b="1" dirty="0" smtClean="0">
              <a:solidFill>
                <a:srgbClr val="002060"/>
              </a:solidFill>
            </a:endParaRPr>
          </a:p>
        </p:txBody>
      </p:sp>
      <p:grpSp>
        <p:nvGrpSpPr>
          <p:cNvPr id="2" name="Группа 8"/>
          <p:cNvGrpSpPr/>
          <p:nvPr/>
        </p:nvGrpSpPr>
        <p:grpSpPr>
          <a:xfrm>
            <a:off x="0" y="4193564"/>
            <a:ext cx="11902037" cy="419100"/>
            <a:chOff x="118513" y="0"/>
            <a:chExt cx="11902037" cy="419100"/>
          </a:xfrm>
        </p:grpSpPr>
        <p:pic>
          <p:nvPicPr>
            <p:cNvPr id="10" name="Рисунок 9" descr="dna-47657.png"/>
            <p:cNvPicPr>
              <a:picLocks noChangeAspect="1"/>
            </p:cNvPicPr>
            <p:nvPr/>
          </p:nvPicPr>
          <p:blipFill>
            <a:blip r:embed="rId1"/>
            <a:srcRect t="35681" b="36150"/>
            <a:stretch/>
          </p:blipFill>
          <p:spPr>
            <a:xfrm>
              <a:off x="6753225" y="0"/>
              <a:ext cx="5267325" cy="409575"/>
            </a:xfrm>
            <a:prstGeom prst="rect">
              <a:avLst/>
            </a:prstGeom>
          </p:spPr>
        </p:pic>
        <p:pic>
          <p:nvPicPr>
            <p:cNvPr id="11" name="Рисунок 10" descr="dna-47657.png"/>
            <p:cNvPicPr>
              <a:picLocks noChangeAspect="1"/>
            </p:cNvPicPr>
            <p:nvPr/>
          </p:nvPicPr>
          <p:blipFill>
            <a:blip r:embed="rId1"/>
            <a:srcRect t="35681" b="36150"/>
            <a:stretch/>
          </p:blipFill>
          <p:spPr>
            <a:xfrm rot="10800000">
              <a:off x="2257425" y="0"/>
              <a:ext cx="5267325" cy="419100"/>
            </a:xfrm>
            <a:prstGeom prst="rect">
              <a:avLst/>
            </a:prstGeom>
          </p:spPr>
        </p:pic>
        <p:pic>
          <p:nvPicPr>
            <p:cNvPr id="12" name="Рисунок 11" descr="dna-47657.png"/>
            <p:cNvPicPr>
              <a:picLocks noChangeAspect="1"/>
            </p:cNvPicPr>
            <p:nvPr/>
          </p:nvPicPr>
          <p:blipFill>
            <a:blip r:embed="rId1"/>
            <a:srcRect l="-1809" t="35681" b="36150"/>
            <a:stretch/>
          </p:blipFill>
          <p:spPr>
            <a:xfrm>
              <a:off x="118513" y="0"/>
              <a:ext cx="5362575" cy="409575"/>
            </a:xfrm>
            <a:prstGeom prst="rect">
              <a:avLst/>
            </a:prstGeom>
          </p:spPr>
        </p:pic>
      </p:grpSp>
      <p:sp>
        <p:nvSpPr>
          <p:cNvPr id="1027" name="AutoShape 3" descr="Рисунок 3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9" name="Группа 18"/>
          <p:cNvGrpSpPr/>
          <p:nvPr/>
        </p:nvGrpSpPr>
        <p:grpSpPr>
          <a:xfrm>
            <a:off x="6081712" y="733425"/>
            <a:ext cx="5772150" cy="3200400"/>
            <a:chOff x="6196012" y="514350"/>
            <a:chExt cx="5772150" cy="3200400"/>
          </a:xfrm>
        </p:grpSpPr>
        <p:sp>
          <p:nvSpPr>
            <p:cNvPr id="18" name="Скругленный прямоугольник 17"/>
            <p:cNvSpPr/>
            <p:nvPr/>
          </p:nvSpPr>
          <p:spPr>
            <a:xfrm>
              <a:off x="6362700" y="514350"/>
              <a:ext cx="5438775" cy="3200400"/>
            </a:xfrm>
            <a:prstGeom prst="roundRect">
              <a:avLst>
                <a:gd name="adj" fmla="val 10417"/>
              </a:avLst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6535435" y="1447800"/>
              <a:ext cx="5104115" cy="21698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000" b="1" dirty="0" smtClean="0">
                  <a:solidFill>
                    <a:srgbClr val="002060"/>
                  </a:solidFill>
                  <a:cs typeface="Arial" pitchFamily="34" charset="0" panose="020B0604020202020204"/>
                </a:rPr>
                <a:t>Установлен диагноз </a:t>
              </a:r>
            </a:p>
            <a:p>
              <a:pPr algn="just">
                <a:spcAft>
                  <a:spcPts val="1800"/>
                </a:spcAft>
              </a:pPr>
              <a:r>
                <a:rPr lang="ru-RU" sz="2000" dirty="0" smtClean="0">
                  <a:solidFill>
                    <a:srgbClr val="002060"/>
                  </a:solidFill>
                  <a:cs typeface="Arial" pitchFamily="34" charset="0" panose="020B0604020202020204"/>
                </a:rPr>
                <a:t>«Синдром </a:t>
              </a:r>
              <a:r>
                <a:rPr lang="ru-RU" sz="2000" dirty="0" err="1" smtClean="0">
                  <a:solidFill>
                    <a:srgbClr val="002060"/>
                  </a:solidFill>
                  <a:cs typeface="Arial" pitchFamily="34" charset="0" panose="020B0604020202020204"/>
                </a:rPr>
                <a:t>эктродактилии-эктодермальной</a:t>
              </a:r>
              <a:r>
                <a:rPr lang="ru-RU" sz="2000" dirty="0" smtClean="0">
                  <a:solidFill>
                    <a:srgbClr val="002060"/>
                  </a:solidFill>
                  <a:cs typeface="Arial" pitchFamily="34" charset="0" panose="020B0604020202020204"/>
                </a:rPr>
                <a:t> дисплазии без расщелины губы/неба, тип 3» </a:t>
              </a:r>
            </a:p>
            <a:p>
              <a:pPr algn="ctr"/>
              <a:r>
                <a:rPr lang="ru-RU" sz="2000" b="1" dirty="0" smtClean="0">
                  <a:solidFill>
                    <a:srgbClr val="002060"/>
                  </a:solidFill>
                  <a:cs typeface="Arial" pitchFamily="34" charset="0" panose="020B0604020202020204"/>
                </a:rPr>
                <a:t>Определен молекулярный дефект</a:t>
              </a:r>
              <a:endParaRPr lang="ru-RU" sz="2000" dirty="0" smtClean="0">
                <a:solidFill>
                  <a:srgbClr val="002060"/>
                </a:solidFill>
                <a:cs typeface="Arial" pitchFamily="34" charset="0" panose="020B0604020202020204"/>
              </a:endParaRPr>
            </a:p>
            <a:p>
              <a:pPr algn="just"/>
              <a:r>
                <a:rPr lang="ru-RU" sz="2000" dirty="0" smtClean="0">
                  <a:solidFill>
                    <a:srgbClr val="002060"/>
                  </a:solidFill>
                  <a:cs typeface="Arial" pitchFamily="34" charset="0" panose="020B0604020202020204"/>
                </a:rPr>
                <a:t>Для формирования тактики адекватного репродуктивного поведения семьи</a:t>
              </a: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6196012" y="697157"/>
              <a:ext cx="5772150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1200"/>
                </a:spcAft>
              </a:pPr>
              <a:r>
                <a:rPr lang="ru-RU" sz="2000" b="1" dirty="0" smtClean="0">
                  <a:solidFill>
                    <a:srgbClr val="C00000"/>
                  </a:solidFill>
                  <a:cs typeface="Arial" pitchFamily="34" charset="0" panose="020B0604020202020204"/>
                </a:rPr>
                <a:t>Выполнены задачи медико-генетической консультации: </a:t>
              </a:r>
            </a:p>
          </p:txBody>
        </p:sp>
      </p:grpSp>
      <p:sp>
        <p:nvSpPr>
          <p:cNvPr id="16" name="Заголовок 1"/>
          <p:cNvSpPr txBox="1"/>
          <p:nvPr/>
        </p:nvSpPr>
        <p:spPr>
          <a:xfrm>
            <a:off x="135137" y="-190423"/>
            <a:ext cx="6770160" cy="9722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SzPct val="100000"/>
              <a:buFontTx/>
              <a:buNone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 panose="02020603050405020304"/>
                <a:ea typeface="+mj-ea"/>
                <a:cs typeface="Times New Roman" pitchFamily="18" charset="0" panose="02020603050405020304"/>
              </a:rPr>
              <a:t>Результаты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 panose="02020603050405020304"/>
                <a:ea typeface="+mj-ea"/>
                <a:cs typeface="Times New Roman" pitchFamily="18" charset="0" panose="02020603050405020304"/>
              </a:rPr>
              <a:t>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 panose="02020603050405020304"/>
                <a:ea typeface="+mj-ea"/>
                <a:cs typeface="Times New Roman" pitchFamily="18" charset="0" panose="02020603050405020304"/>
              </a:rPr>
              <a:t>и обсуждение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 panose="02020603050405020304"/>
              <a:ea typeface="+mj-ea"/>
              <a:cs typeface="Times New Roman" pitchFamily="18" charset="0" panose="020206030504050203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1957</TotalTime>
  <Words>786</Words>
  <Application>Microsoft Office PowerPoint</Application>
  <PresentationFormat>Широкоэкранный</PresentationFormat>
  <Paragraphs>83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Kanit</vt:lpstr>
      <vt:lpstr>Times New Roman</vt:lpstr>
      <vt:lpstr>Тема Office</vt:lpstr>
      <vt:lpstr>Презентация PowerPoint</vt:lpstr>
      <vt:lpstr>Актуальность проблемы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Н.А.</cp:lastModifiedBy>
  <cp:revision>157</cp:revision>
  <dcterms:created xsi:type="dcterms:W3CDTF">2025-04-17T07:16:54Z</dcterms:created>
  <dcterms:modified xsi:type="dcterms:W3CDTF">2025-04-22T11:12:45Z</dcterms:modified>
</cp:coreProperties>
</file>